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191" r:id="rId1"/>
  </p:sldMasterIdLst>
  <p:notesMasterIdLst>
    <p:notesMasterId r:id="rId24"/>
  </p:notesMasterIdLst>
  <p:handoutMasterIdLst>
    <p:handoutMasterId r:id="rId25"/>
  </p:handoutMasterIdLst>
  <p:sldIdLst>
    <p:sldId id="289" r:id="rId2"/>
    <p:sldId id="311" r:id="rId3"/>
    <p:sldId id="290" r:id="rId4"/>
    <p:sldId id="316" r:id="rId5"/>
    <p:sldId id="291" r:id="rId6"/>
    <p:sldId id="312" r:id="rId7"/>
    <p:sldId id="313" r:id="rId8"/>
    <p:sldId id="314" r:id="rId9"/>
    <p:sldId id="292" r:id="rId10"/>
    <p:sldId id="293" r:id="rId11"/>
    <p:sldId id="294" r:id="rId12"/>
    <p:sldId id="295" r:id="rId13"/>
    <p:sldId id="296" r:id="rId14"/>
    <p:sldId id="297" r:id="rId15"/>
    <p:sldId id="298" r:id="rId16"/>
    <p:sldId id="300" r:id="rId17"/>
    <p:sldId id="301" r:id="rId18"/>
    <p:sldId id="302" r:id="rId19"/>
    <p:sldId id="303" r:id="rId20"/>
    <p:sldId id="306" r:id="rId21"/>
    <p:sldId id="310" r:id="rId22"/>
    <p:sldId id="308" r:id="rId23"/>
  </p:sldIdLst>
  <p:sldSz cx="10058400" cy="7772400"/>
  <p:notesSz cx="9388475" cy="7102475"/>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146" algn="l" rtl="0" fontAlgn="base">
      <a:spcBef>
        <a:spcPct val="0"/>
      </a:spcBef>
      <a:spcAft>
        <a:spcPct val="0"/>
      </a:spcAft>
      <a:defRPr kern="1200">
        <a:solidFill>
          <a:schemeClr val="tx1"/>
        </a:solidFill>
        <a:latin typeface="Arial" charset="0"/>
        <a:ea typeface="+mn-ea"/>
        <a:cs typeface="+mn-cs"/>
      </a:defRPr>
    </a:lvl2pPr>
    <a:lvl3pPr marL="914294" algn="l" rtl="0" fontAlgn="base">
      <a:spcBef>
        <a:spcPct val="0"/>
      </a:spcBef>
      <a:spcAft>
        <a:spcPct val="0"/>
      </a:spcAft>
      <a:defRPr kern="1200">
        <a:solidFill>
          <a:schemeClr val="tx1"/>
        </a:solidFill>
        <a:latin typeface="Arial" charset="0"/>
        <a:ea typeface="+mn-ea"/>
        <a:cs typeface="+mn-cs"/>
      </a:defRPr>
    </a:lvl3pPr>
    <a:lvl4pPr marL="1371440" algn="l" rtl="0" fontAlgn="base">
      <a:spcBef>
        <a:spcPct val="0"/>
      </a:spcBef>
      <a:spcAft>
        <a:spcPct val="0"/>
      </a:spcAft>
      <a:defRPr kern="1200">
        <a:solidFill>
          <a:schemeClr val="tx1"/>
        </a:solidFill>
        <a:latin typeface="Arial" charset="0"/>
        <a:ea typeface="+mn-ea"/>
        <a:cs typeface="+mn-cs"/>
      </a:defRPr>
    </a:lvl4pPr>
    <a:lvl5pPr marL="1828586" algn="l" rtl="0" fontAlgn="base">
      <a:spcBef>
        <a:spcPct val="0"/>
      </a:spcBef>
      <a:spcAft>
        <a:spcPct val="0"/>
      </a:spcAft>
      <a:defRPr kern="1200">
        <a:solidFill>
          <a:schemeClr val="tx1"/>
        </a:solidFill>
        <a:latin typeface="Arial" charset="0"/>
        <a:ea typeface="+mn-ea"/>
        <a:cs typeface="+mn-cs"/>
      </a:defRPr>
    </a:lvl5pPr>
    <a:lvl6pPr marL="2285732" algn="l" defTabSz="914294" rtl="0" eaLnBrk="1" latinLnBrk="0" hangingPunct="1">
      <a:defRPr kern="1200">
        <a:solidFill>
          <a:schemeClr val="tx1"/>
        </a:solidFill>
        <a:latin typeface="Arial" charset="0"/>
        <a:ea typeface="+mn-ea"/>
        <a:cs typeface="+mn-cs"/>
      </a:defRPr>
    </a:lvl6pPr>
    <a:lvl7pPr marL="2742880" algn="l" defTabSz="914294" rtl="0" eaLnBrk="1" latinLnBrk="0" hangingPunct="1">
      <a:defRPr kern="1200">
        <a:solidFill>
          <a:schemeClr val="tx1"/>
        </a:solidFill>
        <a:latin typeface="Arial" charset="0"/>
        <a:ea typeface="+mn-ea"/>
        <a:cs typeface="+mn-cs"/>
      </a:defRPr>
    </a:lvl7pPr>
    <a:lvl8pPr marL="3200026" algn="l" defTabSz="914294" rtl="0" eaLnBrk="1" latinLnBrk="0" hangingPunct="1">
      <a:defRPr kern="1200">
        <a:solidFill>
          <a:schemeClr val="tx1"/>
        </a:solidFill>
        <a:latin typeface="Arial" charset="0"/>
        <a:ea typeface="+mn-ea"/>
        <a:cs typeface="+mn-cs"/>
      </a:defRPr>
    </a:lvl8pPr>
    <a:lvl9pPr marL="3657172" algn="l" defTabSz="914294"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EEB500"/>
    <a:srgbClr val="818325"/>
    <a:srgbClr val="929A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907" autoAdjust="0"/>
    <p:restoredTop sz="94658" autoAdjust="0"/>
  </p:normalViewPr>
  <p:slideViewPr>
    <p:cSldViewPr>
      <p:cViewPr>
        <p:scale>
          <a:sx n="111" d="100"/>
          <a:sy n="111" d="100"/>
        </p:scale>
        <p:origin x="-1140" y="216"/>
      </p:cViewPr>
      <p:guideLst>
        <p:guide orient="horz" pos="2448"/>
        <p:guide pos="3168"/>
      </p:guideLst>
    </p:cSldViewPr>
  </p:slideViewPr>
  <p:outlineViewPr>
    <p:cViewPr>
      <p:scale>
        <a:sx n="33" d="100"/>
        <a:sy n="33" d="100"/>
      </p:scale>
      <p:origin x="0" y="2652"/>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068899" cy="355484"/>
          </a:xfrm>
          <a:prstGeom prst="rect">
            <a:avLst/>
          </a:prstGeom>
        </p:spPr>
        <p:txBody>
          <a:bodyPr vert="horz" lIns="91440" tIns="45720" rIns="91440" bIns="45720" rtlCol="0"/>
          <a:lstStyle>
            <a:lvl1pPr algn="l">
              <a:defRPr sz="1200" dirty="0"/>
            </a:lvl1pPr>
          </a:lstStyle>
          <a:p>
            <a:pPr>
              <a:defRPr/>
            </a:pPr>
            <a:endParaRPr lang="en-US" dirty="0"/>
          </a:p>
        </p:txBody>
      </p:sp>
      <p:sp>
        <p:nvSpPr>
          <p:cNvPr id="3" name="Date Placeholder 2"/>
          <p:cNvSpPr>
            <a:spLocks noGrp="1"/>
          </p:cNvSpPr>
          <p:nvPr>
            <p:ph type="dt" sz="quarter" idx="1"/>
          </p:nvPr>
        </p:nvSpPr>
        <p:spPr>
          <a:xfrm>
            <a:off x="5317480" y="0"/>
            <a:ext cx="4068899" cy="355484"/>
          </a:xfrm>
          <a:prstGeom prst="rect">
            <a:avLst/>
          </a:prstGeom>
        </p:spPr>
        <p:txBody>
          <a:bodyPr vert="horz" lIns="91440" tIns="45720" rIns="91440" bIns="45720" rtlCol="0"/>
          <a:lstStyle>
            <a:lvl1pPr algn="r">
              <a:defRPr sz="1200"/>
            </a:lvl1pPr>
          </a:lstStyle>
          <a:p>
            <a:pPr>
              <a:defRPr/>
            </a:pPr>
            <a:fld id="{8425F370-F38C-41CB-A585-C206AF12040B}" type="datetimeFigureOut">
              <a:rPr lang="en-US"/>
              <a:pPr>
                <a:defRPr/>
              </a:pPr>
              <a:t>7/17/2015</a:t>
            </a:fld>
            <a:endParaRPr lang="en-US" dirty="0"/>
          </a:p>
        </p:txBody>
      </p:sp>
      <p:sp>
        <p:nvSpPr>
          <p:cNvPr id="4" name="Footer Placeholder 3"/>
          <p:cNvSpPr>
            <a:spLocks noGrp="1"/>
          </p:cNvSpPr>
          <p:nvPr>
            <p:ph type="ftr" sz="quarter" idx="2"/>
          </p:nvPr>
        </p:nvSpPr>
        <p:spPr>
          <a:xfrm>
            <a:off x="2" y="6745790"/>
            <a:ext cx="4068899" cy="355484"/>
          </a:xfrm>
          <a:prstGeom prst="rect">
            <a:avLst/>
          </a:prstGeom>
        </p:spPr>
        <p:txBody>
          <a:bodyPr vert="horz" lIns="91440" tIns="45720" rIns="91440" bIns="45720" rtlCol="0" anchor="b"/>
          <a:lstStyle>
            <a:lvl1pPr algn="l">
              <a:defRPr sz="1200" dirty="0"/>
            </a:lvl1pPr>
          </a:lstStyle>
          <a:p>
            <a:pPr>
              <a:defRPr/>
            </a:pPr>
            <a:endParaRPr lang="en-US" dirty="0"/>
          </a:p>
        </p:txBody>
      </p:sp>
      <p:sp>
        <p:nvSpPr>
          <p:cNvPr id="5" name="Slide Number Placeholder 4"/>
          <p:cNvSpPr>
            <a:spLocks noGrp="1"/>
          </p:cNvSpPr>
          <p:nvPr>
            <p:ph type="sldNum" sz="quarter" idx="3"/>
          </p:nvPr>
        </p:nvSpPr>
        <p:spPr>
          <a:xfrm>
            <a:off x="5317480" y="6745790"/>
            <a:ext cx="4068899" cy="355484"/>
          </a:xfrm>
          <a:prstGeom prst="rect">
            <a:avLst/>
          </a:prstGeom>
        </p:spPr>
        <p:txBody>
          <a:bodyPr vert="horz" lIns="91440" tIns="45720" rIns="91440" bIns="45720" rtlCol="0" anchor="b"/>
          <a:lstStyle>
            <a:lvl1pPr algn="r">
              <a:defRPr sz="1200"/>
            </a:lvl1pPr>
          </a:lstStyle>
          <a:p>
            <a:pPr>
              <a:defRPr/>
            </a:pPr>
            <a:fld id="{89E1EA23-6656-49BF-A916-8CCFA87F60C7}" type="slidenum">
              <a:rPr lang="en-US"/>
              <a:pPr>
                <a:defRPr/>
              </a:pPr>
              <a:t>‹#›</a:t>
            </a:fld>
            <a:endParaRPr lang="en-US" dirty="0"/>
          </a:p>
        </p:txBody>
      </p:sp>
    </p:spTree>
    <p:extLst>
      <p:ext uri="{BB962C8B-B14F-4D97-AF65-F5344CB8AC3E}">
        <p14:creationId xmlns:p14="http://schemas.microsoft.com/office/powerpoint/2010/main" val="23668304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2" y="0"/>
            <a:ext cx="4068899" cy="35548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defRPr sz="1200" dirty="0">
                <a:latin typeface="Calibri" pitchFamily="34" charset="0"/>
              </a:defRPr>
            </a:lvl1pPr>
          </a:lstStyle>
          <a:p>
            <a:pPr>
              <a:defRPr/>
            </a:pPr>
            <a:endParaRPr lang="en-US" dirty="0"/>
          </a:p>
        </p:txBody>
      </p:sp>
      <p:sp>
        <p:nvSpPr>
          <p:cNvPr id="37891" name="Rectangle 3"/>
          <p:cNvSpPr>
            <a:spLocks noGrp="1" noChangeArrowheads="1"/>
          </p:cNvSpPr>
          <p:nvPr>
            <p:ph type="dt" idx="1"/>
          </p:nvPr>
        </p:nvSpPr>
        <p:spPr bwMode="auto">
          <a:xfrm>
            <a:off x="5317480" y="0"/>
            <a:ext cx="4068899" cy="355484"/>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lvl1pPr algn="r">
              <a:defRPr sz="1200">
                <a:latin typeface="Calibri" pitchFamily="34" charset="0"/>
              </a:defRPr>
            </a:lvl1pPr>
          </a:lstStyle>
          <a:p>
            <a:pPr>
              <a:defRPr/>
            </a:pPr>
            <a:fld id="{452BBFDE-16A6-439D-BC43-48C2632D235B}" type="datetimeFigureOut">
              <a:rPr lang="en-US"/>
              <a:pPr>
                <a:defRPr/>
              </a:pPr>
              <a:t>7/17/2015</a:t>
            </a:fld>
            <a:endParaRPr lang="en-US" dirty="0"/>
          </a:p>
        </p:txBody>
      </p:sp>
      <p:sp>
        <p:nvSpPr>
          <p:cNvPr id="28676" name="Rectangle 4"/>
          <p:cNvSpPr>
            <a:spLocks noGrp="1" noRot="1" noChangeAspect="1" noChangeArrowheads="1" noTextEdit="1"/>
          </p:cNvSpPr>
          <p:nvPr>
            <p:ph type="sldImg" idx="2"/>
          </p:nvPr>
        </p:nvSpPr>
        <p:spPr bwMode="auto">
          <a:xfrm>
            <a:off x="2971800" y="533400"/>
            <a:ext cx="3444875" cy="2662238"/>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938010" y="3373497"/>
            <a:ext cx="7512459" cy="3195753"/>
          </a:xfrm>
          <a:prstGeom prst="rect">
            <a:avLst/>
          </a:prstGeom>
          <a:noFill/>
          <a:ln w="9525">
            <a:noFill/>
            <a:miter lim="800000"/>
            <a:headEnd/>
            <a:tailEnd/>
          </a:ln>
          <a:effec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7894" name="Rectangle 6"/>
          <p:cNvSpPr>
            <a:spLocks noGrp="1" noChangeArrowheads="1"/>
          </p:cNvSpPr>
          <p:nvPr>
            <p:ph type="ftr" sz="quarter" idx="4"/>
          </p:nvPr>
        </p:nvSpPr>
        <p:spPr bwMode="auto">
          <a:xfrm>
            <a:off x="2" y="6745790"/>
            <a:ext cx="4068899" cy="35548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defRPr sz="1200" dirty="0">
                <a:latin typeface="Calibri" pitchFamily="34" charset="0"/>
              </a:defRPr>
            </a:lvl1pPr>
          </a:lstStyle>
          <a:p>
            <a:pPr>
              <a:defRPr/>
            </a:pPr>
            <a:endParaRPr lang="en-US" dirty="0"/>
          </a:p>
        </p:txBody>
      </p:sp>
      <p:sp>
        <p:nvSpPr>
          <p:cNvPr id="37895" name="Rectangle 7"/>
          <p:cNvSpPr>
            <a:spLocks noGrp="1" noChangeArrowheads="1"/>
          </p:cNvSpPr>
          <p:nvPr>
            <p:ph type="sldNum" sz="quarter" idx="5"/>
          </p:nvPr>
        </p:nvSpPr>
        <p:spPr bwMode="auto">
          <a:xfrm>
            <a:off x="5317480" y="6745790"/>
            <a:ext cx="4068899" cy="355484"/>
          </a:xfrm>
          <a:prstGeom prst="rect">
            <a:avLst/>
          </a:prstGeom>
          <a:noFill/>
          <a:ln w="9525">
            <a:noFill/>
            <a:miter lim="800000"/>
            <a:headEnd/>
            <a:tailEnd/>
          </a:ln>
          <a:effectLst/>
        </p:spPr>
        <p:txBody>
          <a:bodyPr vert="horz" wrap="square" lIns="94229" tIns="47114" rIns="94229" bIns="47114" numCol="1" anchor="b" anchorCtr="0" compatLnSpc="1">
            <a:prstTxWarp prst="textNoShape">
              <a:avLst/>
            </a:prstTxWarp>
          </a:bodyPr>
          <a:lstStyle>
            <a:lvl1pPr algn="r">
              <a:defRPr sz="1200">
                <a:latin typeface="Calibri" pitchFamily="34" charset="0"/>
              </a:defRPr>
            </a:lvl1pPr>
          </a:lstStyle>
          <a:p>
            <a:pPr>
              <a:defRPr/>
            </a:pPr>
            <a:fld id="{4A8600AF-6873-44F4-9D0B-736949789516}" type="slidenum">
              <a:rPr lang="en-US"/>
              <a:pPr>
                <a:defRPr/>
              </a:pPr>
              <a:t>‹#›</a:t>
            </a:fld>
            <a:endParaRPr lang="en-US" dirty="0"/>
          </a:p>
        </p:txBody>
      </p:sp>
    </p:spTree>
    <p:extLst>
      <p:ext uri="{BB962C8B-B14F-4D97-AF65-F5344CB8AC3E}">
        <p14:creationId xmlns:p14="http://schemas.microsoft.com/office/powerpoint/2010/main" val="153529183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146"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294"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44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586"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5732" algn="l" defTabSz="914294" rtl="0" eaLnBrk="1" latinLnBrk="0" hangingPunct="1">
      <a:defRPr sz="1200" kern="1200">
        <a:solidFill>
          <a:schemeClr val="tx1"/>
        </a:solidFill>
        <a:latin typeface="+mn-lt"/>
        <a:ea typeface="+mn-ea"/>
        <a:cs typeface="+mn-cs"/>
      </a:defRPr>
    </a:lvl6pPr>
    <a:lvl7pPr marL="2742880" algn="l" defTabSz="914294" rtl="0" eaLnBrk="1" latinLnBrk="0" hangingPunct="1">
      <a:defRPr sz="1200" kern="1200">
        <a:solidFill>
          <a:schemeClr val="tx1"/>
        </a:solidFill>
        <a:latin typeface="+mn-lt"/>
        <a:ea typeface="+mn-ea"/>
        <a:cs typeface="+mn-cs"/>
      </a:defRPr>
    </a:lvl7pPr>
    <a:lvl8pPr marL="3200026" algn="l" defTabSz="914294" rtl="0" eaLnBrk="1" latinLnBrk="0" hangingPunct="1">
      <a:defRPr sz="1200" kern="1200">
        <a:solidFill>
          <a:schemeClr val="tx1"/>
        </a:solidFill>
        <a:latin typeface="+mn-lt"/>
        <a:ea typeface="+mn-ea"/>
        <a:cs typeface="+mn-cs"/>
      </a:defRPr>
    </a:lvl8pPr>
    <a:lvl9pPr marL="3657172" algn="l" defTabSz="91429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2971800" y="533400"/>
            <a:ext cx="3444875" cy="2662238"/>
          </a:xfrm>
          <a:ln/>
        </p:spPr>
      </p:sp>
      <p:sp>
        <p:nvSpPr>
          <p:cNvPr id="29699"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411608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a:xfrm>
            <a:off x="2971800" y="533400"/>
            <a:ext cx="3444875" cy="2662238"/>
          </a:xfrm>
          <a:ln/>
        </p:spPr>
      </p:sp>
      <p:sp>
        <p:nvSpPr>
          <p:cNvPr id="16386" name="Notes Placeholder 2"/>
          <p:cNvSpPr>
            <a:spLocks noGrp="1"/>
          </p:cNvSpPr>
          <p:nvPr>
            <p:ph type="body" idx="1"/>
          </p:nvPr>
        </p:nvSpPr>
        <p:spPr>
          <a:noFill/>
          <a:ln/>
        </p:spPr>
        <p:txBody>
          <a:bodyPr/>
          <a:lstStyle/>
          <a:p>
            <a:endParaRPr lang="en-US" dirty="0" smtClean="0"/>
          </a:p>
        </p:txBody>
      </p:sp>
      <p:sp>
        <p:nvSpPr>
          <p:cNvPr id="16387" name="Slide Number Placeholder 3"/>
          <p:cNvSpPr>
            <a:spLocks noGrp="1"/>
          </p:cNvSpPr>
          <p:nvPr>
            <p:ph type="sldNum" sz="quarter" idx="5"/>
          </p:nvPr>
        </p:nvSpPr>
        <p:spPr>
          <a:noFill/>
        </p:spPr>
        <p:txBody>
          <a:bodyPr/>
          <a:lstStyle/>
          <a:p>
            <a:fld id="{2020E1D2-008D-466E-A576-8744CF438CFC}" type="slidenum">
              <a:rPr lang="en-US" smtClean="0"/>
              <a:pPr/>
              <a:t>16</a:t>
            </a:fld>
            <a:endParaRPr lang="en-US" dirty="0" smtClean="0"/>
          </a:p>
        </p:txBody>
      </p:sp>
    </p:spTree>
    <p:extLst>
      <p:ext uri="{BB962C8B-B14F-4D97-AF65-F5344CB8AC3E}">
        <p14:creationId xmlns:p14="http://schemas.microsoft.com/office/powerpoint/2010/main" val="2756631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2971800" y="533400"/>
            <a:ext cx="3444875" cy="2662238"/>
          </a:xfrm>
          <a:ln/>
        </p:spPr>
      </p:sp>
      <p:sp>
        <p:nvSpPr>
          <p:cNvPr id="18434" name="Notes Placeholder 2"/>
          <p:cNvSpPr>
            <a:spLocks noGrp="1"/>
          </p:cNvSpPr>
          <p:nvPr>
            <p:ph type="body" idx="1"/>
          </p:nvPr>
        </p:nvSpPr>
        <p:spPr>
          <a:noFill/>
          <a:ln/>
        </p:spPr>
        <p:txBody>
          <a:bodyPr/>
          <a:lstStyle/>
          <a:p>
            <a:endParaRPr lang="en-US" dirty="0" smtClean="0"/>
          </a:p>
        </p:txBody>
      </p:sp>
      <p:sp>
        <p:nvSpPr>
          <p:cNvPr id="18435" name="Slide Number Placeholder 3"/>
          <p:cNvSpPr>
            <a:spLocks noGrp="1"/>
          </p:cNvSpPr>
          <p:nvPr>
            <p:ph type="sldNum" sz="quarter" idx="5"/>
          </p:nvPr>
        </p:nvSpPr>
        <p:spPr>
          <a:noFill/>
        </p:spPr>
        <p:txBody>
          <a:bodyPr/>
          <a:lstStyle/>
          <a:p>
            <a:fld id="{07A8AF74-B4C4-4A4D-A3F0-881F6B15CFAE}" type="slidenum">
              <a:rPr lang="en-US" smtClean="0"/>
              <a:pPr/>
              <a:t>17</a:t>
            </a:fld>
            <a:endParaRPr lang="en-US" dirty="0" smtClean="0"/>
          </a:p>
        </p:txBody>
      </p:sp>
    </p:spTree>
    <p:extLst>
      <p:ext uri="{BB962C8B-B14F-4D97-AF65-F5344CB8AC3E}">
        <p14:creationId xmlns:p14="http://schemas.microsoft.com/office/powerpoint/2010/main" val="1040432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2971800" y="533400"/>
            <a:ext cx="3444875" cy="2662238"/>
          </a:xfrm>
          <a:ln/>
        </p:spPr>
      </p:sp>
      <p:sp>
        <p:nvSpPr>
          <p:cNvPr id="18434" name="Notes Placeholder 2"/>
          <p:cNvSpPr>
            <a:spLocks noGrp="1"/>
          </p:cNvSpPr>
          <p:nvPr>
            <p:ph type="body" idx="1"/>
          </p:nvPr>
        </p:nvSpPr>
        <p:spPr>
          <a:noFill/>
          <a:ln/>
        </p:spPr>
        <p:txBody>
          <a:bodyPr/>
          <a:lstStyle/>
          <a:p>
            <a:endParaRPr lang="en-US" dirty="0" smtClean="0"/>
          </a:p>
        </p:txBody>
      </p:sp>
      <p:sp>
        <p:nvSpPr>
          <p:cNvPr id="18435" name="Slide Number Placeholder 3"/>
          <p:cNvSpPr>
            <a:spLocks noGrp="1"/>
          </p:cNvSpPr>
          <p:nvPr>
            <p:ph type="sldNum" sz="quarter" idx="5"/>
          </p:nvPr>
        </p:nvSpPr>
        <p:spPr>
          <a:noFill/>
        </p:spPr>
        <p:txBody>
          <a:bodyPr/>
          <a:lstStyle/>
          <a:p>
            <a:fld id="{07A8AF74-B4C4-4A4D-A3F0-881F6B15CFAE}" type="slidenum">
              <a:rPr lang="en-US" smtClean="0"/>
              <a:pPr/>
              <a:t>18</a:t>
            </a:fld>
            <a:endParaRPr lang="en-US" dirty="0" smtClean="0"/>
          </a:p>
        </p:txBody>
      </p:sp>
    </p:spTree>
    <p:extLst>
      <p:ext uri="{BB962C8B-B14F-4D97-AF65-F5344CB8AC3E}">
        <p14:creationId xmlns:p14="http://schemas.microsoft.com/office/powerpoint/2010/main" val="896860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Slide Image Placeholder 1"/>
          <p:cNvSpPr>
            <a:spLocks noGrp="1" noRot="1" noChangeAspect="1"/>
          </p:cNvSpPr>
          <p:nvPr>
            <p:ph type="sldImg"/>
          </p:nvPr>
        </p:nvSpPr>
        <p:spPr>
          <a:xfrm>
            <a:off x="2971800" y="533400"/>
            <a:ext cx="3444875" cy="2662238"/>
          </a:xfrm>
          <a:ln/>
        </p:spPr>
      </p:sp>
      <p:sp>
        <p:nvSpPr>
          <p:cNvPr id="18434" name="Notes Placeholder 2"/>
          <p:cNvSpPr>
            <a:spLocks noGrp="1"/>
          </p:cNvSpPr>
          <p:nvPr>
            <p:ph type="body" idx="1"/>
          </p:nvPr>
        </p:nvSpPr>
        <p:spPr>
          <a:noFill/>
          <a:ln/>
        </p:spPr>
        <p:txBody>
          <a:bodyPr/>
          <a:lstStyle/>
          <a:p>
            <a:endParaRPr lang="en-US" dirty="0" smtClean="0"/>
          </a:p>
        </p:txBody>
      </p:sp>
      <p:sp>
        <p:nvSpPr>
          <p:cNvPr id="18435" name="Slide Number Placeholder 3"/>
          <p:cNvSpPr>
            <a:spLocks noGrp="1"/>
          </p:cNvSpPr>
          <p:nvPr>
            <p:ph type="sldNum" sz="quarter" idx="5"/>
          </p:nvPr>
        </p:nvSpPr>
        <p:spPr>
          <a:noFill/>
        </p:spPr>
        <p:txBody>
          <a:bodyPr/>
          <a:lstStyle/>
          <a:p>
            <a:fld id="{07A8AF74-B4C4-4A4D-A3F0-881F6B15CFAE}" type="slidenum">
              <a:rPr lang="en-US" smtClean="0"/>
              <a:pPr/>
              <a:t>19</a:t>
            </a:fld>
            <a:endParaRPr lang="en-US" dirty="0" smtClean="0"/>
          </a:p>
        </p:txBody>
      </p:sp>
    </p:spTree>
    <p:extLst>
      <p:ext uri="{BB962C8B-B14F-4D97-AF65-F5344CB8AC3E}">
        <p14:creationId xmlns:p14="http://schemas.microsoft.com/office/powerpoint/2010/main" val="10946960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2971800" y="533400"/>
            <a:ext cx="3444875" cy="266223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10308B-BDAE-49D2-869F-2C4DB87994B5}" type="slidenum">
              <a:rPr lang="en-US" altLang="en-US">
                <a:latin typeface="Calibri" pitchFamily="34" charset="0"/>
              </a:rPr>
              <a:pPr/>
              <a:t>20</a:t>
            </a:fld>
            <a:endParaRPr lang="en-US" altLang="en-US" dirty="0">
              <a:latin typeface="Calibri" pitchFamily="34" charset="0"/>
            </a:endParaRPr>
          </a:p>
        </p:txBody>
      </p:sp>
    </p:spTree>
    <p:extLst>
      <p:ext uri="{BB962C8B-B14F-4D97-AF65-F5344CB8AC3E}">
        <p14:creationId xmlns:p14="http://schemas.microsoft.com/office/powerpoint/2010/main" val="11383078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xfrm>
            <a:off x="2971800" y="533400"/>
            <a:ext cx="3444875" cy="2662238"/>
          </a:xfrm>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25399AB-B534-484D-80B9-D3144B728077}" type="slidenum">
              <a:rPr lang="en-US" altLang="en-US">
                <a:latin typeface="Calibri" pitchFamily="34" charset="0"/>
              </a:rPr>
              <a:pPr/>
              <a:t>21</a:t>
            </a:fld>
            <a:endParaRPr lang="en-US" altLang="en-US" dirty="0">
              <a:latin typeface="Calibri" pitchFamily="34" charset="0"/>
            </a:endParaRPr>
          </a:p>
        </p:txBody>
      </p:sp>
    </p:spTree>
    <p:extLst>
      <p:ext uri="{BB962C8B-B14F-4D97-AF65-F5344CB8AC3E}">
        <p14:creationId xmlns:p14="http://schemas.microsoft.com/office/powerpoint/2010/main" val="3923062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2971800" y="533400"/>
            <a:ext cx="3444875" cy="266223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51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1510308B-BDAE-49D2-869F-2C4DB87994B5}" type="slidenum">
              <a:rPr lang="en-US" altLang="en-US">
                <a:latin typeface="Calibri" pitchFamily="34" charset="0"/>
              </a:rPr>
              <a:pPr/>
              <a:t>22</a:t>
            </a:fld>
            <a:endParaRPr lang="en-US" altLang="en-US" dirty="0">
              <a:latin typeface="Calibri" pitchFamily="34" charset="0"/>
            </a:endParaRPr>
          </a:p>
        </p:txBody>
      </p:sp>
    </p:spTree>
    <p:extLst>
      <p:ext uri="{BB962C8B-B14F-4D97-AF65-F5344CB8AC3E}">
        <p14:creationId xmlns:p14="http://schemas.microsoft.com/office/powerpoint/2010/main" val="504748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3"/>
            <a:ext cx="8549640" cy="1666029"/>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388575" indent="0" algn="ctr">
              <a:buNone/>
              <a:defRPr>
                <a:solidFill>
                  <a:schemeClr val="tx1">
                    <a:tint val="75000"/>
                  </a:schemeClr>
                </a:solidFill>
              </a:defRPr>
            </a:lvl2pPr>
            <a:lvl3pPr marL="777149" indent="0" algn="ctr">
              <a:buNone/>
              <a:defRPr>
                <a:solidFill>
                  <a:schemeClr val="tx1">
                    <a:tint val="75000"/>
                  </a:schemeClr>
                </a:solidFill>
              </a:defRPr>
            </a:lvl3pPr>
            <a:lvl4pPr marL="1165724" indent="0" algn="ctr">
              <a:buNone/>
              <a:defRPr>
                <a:solidFill>
                  <a:schemeClr val="tx1">
                    <a:tint val="75000"/>
                  </a:schemeClr>
                </a:solidFill>
              </a:defRPr>
            </a:lvl4pPr>
            <a:lvl5pPr marL="1554298" indent="0" algn="ctr">
              <a:buNone/>
              <a:defRPr>
                <a:solidFill>
                  <a:schemeClr val="tx1">
                    <a:tint val="75000"/>
                  </a:schemeClr>
                </a:solidFill>
              </a:defRPr>
            </a:lvl5pPr>
            <a:lvl6pPr marL="1942873" indent="0" algn="ctr">
              <a:buNone/>
              <a:defRPr>
                <a:solidFill>
                  <a:schemeClr val="tx1">
                    <a:tint val="75000"/>
                  </a:schemeClr>
                </a:solidFill>
              </a:defRPr>
            </a:lvl6pPr>
            <a:lvl7pPr marL="2331448" indent="0" algn="ctr">
              <a:buNone/>
              <a:defRPr>
                <a:solidFill>
                  <a:schemeClr val="tx1">
                    <a:tint val="75000"/>
                  </a:schemeClr>
                </a:solidFill>
              </a:defRPr>
            </a:lvl7pPr>
            <a:lvl8pPr marL="2720022" indent="0" algn="ctr">
              <a:buNone/>
              <a:defRPr>
                <a:solidFill>
                  <a:schemeClr val="tx1">
                    <a:tint val="75000"/>
                  </a:schemeClr>
                </a:solidFill>
              </a:defRPr>
            </a:lvl8pPr>
            <a:lvl9pPr marL="3108597"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p:txBody>
          <a:bodyPr/>
          <a:lstStyle/>
          <a:p>
            <a:pPr>
              <a:defRPr/>
            </a:pPr>
            <a:r>
              <a:rPr lang="en-US" dirty="0" smtClean="0"/>
              <a:t>MCD FY 2015 Goals and Accomplishments</a:t>
            </a:r>
            <a:endParaRPr lang="en-US" dirty="0"/>
          </a:p>
        </p:txBody>
      </p:sp>
      <p:sp>
        <p:nvSpPr>
          <p:cNvPr id="6" name="Slide Number Placeholder 5"/>
          <p:cNvSpPr>
            <a:spLocks noGrp="1"/>
          </p:cNvSpPr>
          <p:nvPr>
            <p:ph type="sldNum" sz="quarter" idx="12"/>
          </p:nvPr>
        </p:nvSpPr>
        <p:spPr/>
        <p:txBody>
          <a:bodyPr/>
          <a:lstStyle/>
          <a:p>
            <a:pPr>
              <a:defRPr/>
            </a:pPr>
            <a:fld id="{ABBFD27B-3537-4F3E-BF5C-CDC2D6D268DD}" type="slidenum">
              <a:rPr lang="en-US" smtClean="0"/>
              <a:pPr>
                <a:defRPr/>
              </a:pPr>
              <a:t>‹#›</a:t>
            </a:fld>
            <a:endParaRPr lang="en-US" dirty="0"/>
          </a:p>
        </p:txBody>
      </p:sp>
    </p:spTree>
    <p:extLst>
      <p:ext uri="{BB962C8B-B14F-4D97-AF65-F5344CB8AC3E}">
        <p14:creationId xmlns:p14="http://schemas.microsoft.com/office/powerpoint/2010/main" val="278136986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p:txBody>
          <a:bodyPr/>
          <a:lstStyle/>
          <a:p>
            <a:pPr>
              <a:defRPr/>
            </a:pPr>
            <a:r>
              <a:rPr lang="en-US" dirty="0" smtClean="0"/>
              <a:t>MCD FY 2015 Goals and Accomplishments</a:t>
            </a:r>
            <a:endParaRPr lang="en-US" dirty="0"/>
          </a:p>
        </p:txBody>
      </p:sp>
      <p:sp>
        <p:nvSpPr>
          <p:cNvPr id="6" name="Slide Number Placeholder 5"/>
          <p:cNvSpPr>
            <a:spLocks noGrp="1"/>
          </p:cNvSpPr>
          <p:nvPr>
            <p:ph type="sldNum" sz="quarter" idx="12"/>
          </p:nvPr>
        </p:nvSpPr>
        <p:spPr/>
        <p:txBody>
          <a:bodyPr/>
          <a:lstStyle/>
          <a:p>
            <a:pPr>
              <a:defRPr/>
            </a:pPr>
            <a:fld id="{BFE67BCA-287B-4072-BABE-0CE524100F81}" type="slidenum">
              <a:rPr lang="en-US" smtClean="0"/>
              <a:pPr>
                <a:defRPr/>
              </a:pPr>
              <a:t>‹#›</a:t>
            </a:fld>
            <a:endParaRPr lang="en-US" dirty="0"/>
          </a:p>
        </p:txBody>
      </p:sp>
    </p:spTree>
    <p:extLst>
      <p:ext uri="{BB962C8B-B14F-4D97-AF65-F5344CB8AC3E}">
        <p14:creationId xmlns:p14="http://schemas.microsoft.com/office/powerpoint/2010/main" val="127611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92340" y="311259"/>
            <a:ext cx="2263140" cy="663172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02920" y="311259"/>
            <a:ext cx="6621780" cy="6631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p:txBody>
          <a:bodyPr/>
          <a:lstStyle/>
          <a:p>
            <a:pPr>
              <a:defRPr/>
            </a:pPr>
            <a:r>
              <a:rPr lang="en-US" dirty="0" smtClean="0"/>
              <a:t>MCD FY 2015 Goals and Accomplishments</a:t>
            </a:r>
            <a:endParaRPr lang="en-US" dirty="0"/>
          </a:p>
        </p:txBody>
      </p:sp>
      <p:sp>
        <p:nvSpPr>
          <p:cNvPr id="6" name="Slide Number Placeholder 5"/>
          <p:cNvSpPr>
            <a:spLocks noGrp="1"/>
          </p:cNvSpPr>
          <p:nvPr>
            <p:ph type="sldNum" sz="quarter" idx="12"/>
          </p:nvPr>
        </p:nvSpPr>
        <p:spPr/>
        <p:txBody>
          <a:bodyPr/>
          <a:lstStyle/>
          <a:p>
            <a:pPr>
              <a:defRPr/>
            </a:pPr>
            <a:fld id="{8681ED27-4B3A-4807-ABBA-59BB0CC565BC}" type="slidenum">
              <a:rPr lang="en-US" smtClean="0"/>
              <a:pPr>
                <a:defRPr/>
              </a:pPr>
              <a:t>‹#›</a:t>
            </a:fld>
            <a:endParaRPr lang="en-US" dirty="0"/>
          </a:p>
        </p:txBody>
      </p:sp>
    </p:spTree>
    <p:extLst>
      <p:ext uri="{BB962C8B-B14F-4D97-AF65-F5344CB8AC3E}">
        <p14:creationId xmlns:p14="http://schemas.microsoft.com/office/powerpoint/2010/main" val="6905582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p:txBody>
          <a:bodyPr/>
          <a:lstStyle/>
          <a:p>
            <a:pPr>
              <a:defRPr/>
            </a:pPr>
            <a:r>
              <a:rPr lang="en-US" dirty="0" smtClean="0"/>
              <a:t>MCD FY 2015 Goals and Accomplishments</a:t>
            </a:r>
            <a:endParaRPr lang="en-US" dirty="0"/>
          </a:p>
        </p:txBody>
      </p:sp>
      <p:sp>
        <p:nvSpPr>
          <p:cNvPr id="6" name="Slide Number Placeholder 5"/>
          <p:cNvSpPr>
            <a:spLocks noGrp="1"/>
          </p:cNvSpPr>
          <p:nvPr>
            <p:ph type="sldNum" sz="quarter" idx="12"/>
          </p:nvPr>
        </p:nvSpPr>
        <p:spPr/>
        <p:txBody>
          <a:bodyPr/>
          <a:lstStyle/>
          <a:p>
            <a:pPr>
              <a:defRPr/>
            </a:pPr>
            <a:fld id="{1ACF60C8-A6DB-4D37-B6FE-929CDE159EA9}" type="slidenum">
              <a:rPr lang="en-US" smtClean="0"/>
              <a:pPr>
                <a:defRPr/>
              </a:pPr>
              <a:t>‹#›</a:t>
            </a:fld>
            <a:endParaRPr lang="en-US" dirty="0"/>
          </a:p>
        </p:txBody>
      </p:sp>
    </p:spTree>
    <p:extLst>
      <p:ext uri="{BB962C8B-B14F-4D97-AF65-F5344CB8AC3E}">
        <p14:creationId xmlns:p14="http://schemas.microsoft.com/office/powerpoint/2010/main" val="186857501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8"/>
            <a:ext cx="8549640" cy="1543685"/>
          </a:xfrm>
        </p:spPr>
        <p:txBody>
          <a:bodyPr anchor="t"/>
          <a:lstStyle>
            <a:lvl1pPr algn="l">
              <a:defRPr sz="3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1700">
                <a:solidFill>
                  <a:schemeClr val="tx1">
                    <a:tint val="75000"/>
                  </a:schemeClr>
                </a:solidFill>
              </a:defRPr>
            </a:lvl1pPr>
            <a:lvl2pPr marL="388575" indent="0">
              <a:buNone/>
              <a:defRPr sz="1600">
                <a:solidFill>
                  <a:schemeClr val="tx1">
                    <a:tint val="75000"/>
                  </a:schemeClr>
                </a:solidFill>
              </a:defRPr>
            </a:lvl2pPr>
            <a:lvl3pPr marL="777149" indent="0">
              <a:buNone/>
              <a:defRPr sz="1300">
                <a:solidFill>
                  <a:schemeClr val="tx1">
                    <a:tint val="75000"/>
                  </a:schemeClr>
                </a:solidFill>
              </a:defRPr>
            </a:lvl3pPr>
            <a:lvl4pPr marL="1165724" indent="0">
              <a:buNone/>
              <a:defRPr sz="1200">
                <a:solidFill>
                  <a:schemeClr val="tx1">
                    <a:tint val="75000"/>
                  </a:schemeClr>
                </a:solidFill>
              </a:defRPr>
            </a:lvl4pPr>
            <a:lvl5pPr marL="1554298" indent="0">
              <a:buNone/>
              <a:defRPr sz="1200">
                <a:solidFill>
                  <a:schemeClr val="tx1">
                    <a:tint val="75000"/>
                  </a:schemeClr>
                </a:solidFill>
              </a:defRPr>
            </a:lvl5pPr>
            <a:lvl6pPr marL="1942873" indent="0">
              <a:buNone/>
              <a:defRPr sz="1200">
                <a:solidFill>
                  <a:schemeClr val="tx1">
                    <a:tint val="75000"/>
                  </a:schemeClr>
                </a:solidFill>
              </a:defRPr>
            </a:lvl6pPr>
            <a:lvl7pPr marL="2331448" indent="0">
              <a:buNone/>
              <a:defRPr sz="1200">
                <a:solidFill>
                  <a:schemeClr val="tx1">
                    <a:tint val="75000"/>
                  </a:schemeClr>
                </a:solidFill>
              </a:defRPr>
            </a:lvl7pPr>
            <a:lvl8pPr marL="2720022" indent="0">
              <a:buNone/>
              <a:defRPr sz="1200">
                <a:solidFill>
                  <a:schemeClr val="tx1">
                    <a:tint val="75000"/>
                  </a:schemeClr>
                </a:solidFill>
              </a:defRPr>
            </a:lvl8pPr>
            <a:lvl9pPr marL="3108597"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r>
              <a:rPr lang="en-US" dirty="0" smtClean="0"/>
              <a:t>July, 2015</a:t>
            </a:r>
            <a:endParaRPr lang="en-US" dirty="0"/>
          </a:p>
        </p:txBody>
      </p:sp>
      <p:sp>
        <p:nvSpPr>
          <p:cNvPr id="5" name="Footer Placeholder 4"/>
          <p:cNvSpPr>
            <a:spLocks noGrp="1"/>
          </p:cNvSpPr>
          <p:nvPr>
            <p:ph type="ftr" sz="quarter" idx="11"/>
          </p:nvPr>
        </p:nvSpPr>
        <p:spPr/>
        <p:txBody>
          <a:bodyPr/>
          <a:lstStyle/>
          <a:p>
            <a:pPr>
              <a:defRPr/>
            </a:pPr>
            <a:r>
              <a:rPr lang="en-US" dirty="0" smtClean="0"/>
              <a:t>MCD FY 2015 Goals and Accomplishments</a:t>
            </a:r>
            <a:endParaRPr lang="en-US" dirty="0"/>
          </a:p>
        </p:txBody>
      </p:sp>
      <p:sp>
        <p:nvSpPr>
          <p:cNvPr id="6" name="Slide Number Placeholder 5"/>
          <p:cNvSpPr>
            <a:spLocks noGrp="1"/>
          </p:cNvSpPr>
          <p:nvPr>
            <p:ph type="sldNum" sz="quarter" idx="12"/>
          </p:nvPr>
        </p:nvSpPr>
        <p:spPr/>
        <p:txBody>
          <a:bodyPr/>
          <a:lstStyle/>
          <a:p>
            <a:pPr>
              <a:defRPr/>
            </a:pPr>
            <a:fld id="{E1486F43-A2E3-49CA-A404-DD097AE0EA71}" type="slidenum">
              <a:rPr lang="en-US" smtClean="0"/>
              <a:pPr>
                <a:defRPr/>
              </a:pPr>
              <a:t>‹#›</a:t>
            </a:fld>
            <a:endParaRPr lang="en-US" dirty="0"/>
          </a:p>
        </p:txBody>
      </p:sp>
    </p:spTree>
    <p:extLst>
      <p:ext uri="{BB962C8B-B14F-4D97-AF65-F5344CB8AC3E}">
        <p14:creationId xmlns:p14="http://schemas.microsoft.com/office/powerpoint/2010/main" val="32815787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2920" y="1813563"/>
            <a:ext cx="4442460" cy="512942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3"/>
            <a:ext cx="4442460" cy="5129425"/>
          </a:xfrm>
        </p:spPr>
        <p:txBody>
          <a:bodyPr/>
          <a:lstStyle>
            <a:lvl1pPr>
              <a:defRPr sz="2300"/>
            </a:lvl1pPr>
            <a:lvl2pPr>
              <a:defRPr sz="2000"/>
            </a:lvl2pPr>
            <a:lvl3pPr>
              <a:defRPr sz="17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r>
              <a:rPr lang="en-US" dirty="0" smtClean="0"/>
              <a:t>July, 2015</a:t>
            </a:r>
            <a:endParaRPr lang="en-US" dirty="0"/>
          </a:p>
        </p:txBody>
      </p:sp>
      <p:sp>
        <p:nvSpPr>
          <p:cNvPr id="6" name="Footer Placeholder 5"/>
          <p:cNvSpPr>
            <a:spLocks noGrp="1"/>
          </p:cNvSpPr>
          <p:nvPr>
            <p:ph type="ftr" sz="quarter" idx="11"/>
          </p:nvPr>
        </p:nvSpPr>
        <p:spPr/>
        <p:txBody>
          <a:bodyPr/>
          <a:lstStyle/>
          <a:p>
            <a:pPr>
              <a:defRPr/>
            </a:pPr>
            <a:r>
              <a:rPr lang="en-US" dirty="0" smtClean="0"/>
              <a:t>MCD FY 2015 Goals and Accomplishments</a:t>
            </a:r>
            <a:endParaRPr lang="en-US" dirty="0"/>
          </a:p>
        </p:txBody>
      </p:sp>
      <p:sp>
        <p:nvSpPr>
          <p:cNvPr id="7" name="Slide Number Placeholder 6"/>
          <p:cNvSpPr>
            <a:spLocks noGrp="1"/>
          </p:cNvSpPr>
          <p:nvPr>
            <p:ph type="sldNum" sz="quarter" idx="12"/>
          </p:nvPr>
        </p:nvSpPr>
        <p:spPr/>
        <p:txBody>
          <a:bodyPr/>
          <a:lstStyle/>
          <a:p>
            <a:pPr>
              <a:defRPr/>
            </a:pPr>
            <a:fld id="{8AC3DE2A-841A-4499-8164-6431BB828A2E}" type="slidenum">
              <a:rPr lang="en-US" smtClean="0"/>
              <a:pPr>
                <a:defRPr/>
              </a:pPr>
              <a:t>‹#›</a:t>
            </a:fld>
            <a:endParaRPr lang="en-US" dirty="0"/>
          </a:p>
        </p:txBody>
      </p:sp>
    </p:spTree>
    <p:extLst>
      <p:ext uri="{BB962C8B-B14F-4D97-AF65-F5344CB8AC3E}">
        <p14:creationId xmlns:p14="http://schemas.microsoft.com/office/powerpoint/2010/main" val="907379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1" y="1739795"/>
            <a:ext cx="4444207" cy="725064"/>
          </a:xfrm>
        </p:spPr>
        <p:txBody>
          <a:bodyPr anchor="b"/>
          <a:lstStyle>
            <a:lvl1pPr marL="0" indent="0">
              <a:buNone/>
              <a:defRPr sz="2000" b="1"/>
            </a:lvl1pPr>
            <a:lvl2pPr marL="388575" indent="0">
              <a:buNone/>
              <a:defRPr sz="1700" b="1"/>
            </a:lvl2pPr>
            <a:lvl3pPr marL="777149" indent="0">
              <a:buNone/>
              <a:defRPr sz="1600" b="1"/>
            </a:lvl3pPr>
            <a:lvl4pPr marL="1165724" indent="0">
              <a:buNone/>
              <a:defRPr sz="1300" b="1"/>
            </a:lvl4pPr>
            <a:lvl5pPr marL="1554298" indent="0">
              <a:buNone/>
              <a:defRPr sz="1300" b="1"/>
            </a:lvl5pPr>
            <a:lvl6pPr marL="1942873" indent="0">
              <a:buNone/>
              <a:defRPr sz="1300" b="1"/>
            </a:lvl6pPr>
            <a:lvl7pPr marL="2331448" indent="0">
              <a:buNone/>
              <a:defRPr sz="1300" b="1"/>
            </a:lvl7pPr>
            <a:lvl8pPr marL="2720022" indent="0">
              <a:buNone/>
              <a:defRPr sz="1300" b="1"/>
            </a:lvl8pPr>
            <a:lvl9pPr marL="3108597" indent="0">
              <a:buNone/>
              <a:defRPr sz="1300" b="1"/>
            </a:lvl9pPr>
          </a:lstStyle>
          <a:p>
            <a:pPr lvl="0"/>
            <a:r>
              <a:rPr lang="en-US" smtClean="0"/>
              <a:t>Click to edit Master text styles</a:t>
            </a:r>
          </a:p>
        </p:txBody>
      </p:sp>
      <p:sp>
        <p:nvSpPr>
          <p:cNvPr id="4" name="Content Placeholder 3"/>
          <p:cNvSpPr>
            <a:spLocks noGrp="1"/>
          </p:cNvSpPr>
          <p:nvPr>
            <p:ph sz="half" idx="2"/>
          </p:nvPr>
        </p:nvSpPr>
        <p:spPr>
          <a:xfrm>
            <a:off x="502921" y="2464859"/>
            <a:ext cx="4444207" cy="447812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31" y="1739795"/>
            <a:ext cx="4445953" cy="725064"/>
          </a:xfrm>
        </p:spPr>
        <p:txBody>
          <a:bodyPr anchor="b"/>
          <a:lstStyle>
            <a:lvl1pPr marL="0" indent="0">
              <a:buNone/>
              <a:defRPr sz="2000" b="1"/>
            </a:lvl1pPr>
            <a:lvl2pPr marL="388575" indent="0">
              <a:buNone/>
              <a:defRPr sz="1700" b="1"/>
            </a:lvl2pPr>
            <a:lvl3pPr marL="777149" indent="0">
              <a:buNone/>
              <a:defRPr sz="1600" b="1"/>
            </a:lvl3pPr>
            <a:lvl4pPr marL="1165724" indent="0">
              <a:buNone/>
              <a:defRPr sz="1300" b="1"/>
            </a:lvl4pPr>
            <a:lvl5pPr marL="1554298" indent="0">
              <a:buNone/>
              <a:defRPr sz="1300" b="1"/>
            </a:lvl5pPr>
            <a:lvl6pPr marL="1942873" indent="0">
              <a:buNone/>
              <a:defRPr sz="1300" b="1"/>
            </a:lvl6pPr>
            <a:lvl7pPr marL="2331448" indent="0">
              <a:buNone/>
              <a:defRPr sz="1300" b="1"/>
            </a:lvl7pPr>
            <a:lvl8pPr marL="2720022" indent="0">
              <a:buNone/>
              <a:defRPr sz="1300" b="1"/>
            </a:lvl8pPr>
            <a:lvl9pPr marL="3108597" indent="0">
              <a:buNone/>
              <a:defRPr sz="1300" b="1"/>
            </a:lvl9pPr>
          </a:lstStyle>
          <a:p>
            <a:pPr lvl="0"/>
            <a:r>
              <a:rPr lang="en-US" smtClean="0"/>
              <a:t>Click to edit Master text styles</a:t>
            </a:r>
          </a:p>
        </p:txBody>
      </p:sp>
      <p:sp>
        <p:nvSpPr>
          <p:cNvPr id="6" name="Content Placeholder 5"/>
          <p:cNvSpPr>
            <a:spLocks noGrp="1"/>
          </p:cNvSpPr>
          <p:nvPr>
            <p:ph sz="quarter" idx="4"/>
          </p:nvPr>
        </p:nvSpPr>
        <p:spPr>
          <a:xfrm>
            <a:off x="5109531" y="2464859"/>
            <a:ext cx="4445953" cy="4478126"/>
          </a:xfrm>
        </p:spPr>
        <p:txBody>
          <a:bodyPr/>
          <a:lstStyle>
            <a:lvl1pPr>
              <a:defRPr sz="2000"/>
            </a:lvl1pPr>
            <a:lvl2pPr>
              <a:defRPr sz="1700"/>
            </a:lvl2pPr>
            <a:lvl3pPr>
              <a:defRPr sz="1600"/>
            </a:lvl3pPr>
            <a:lvl4pPr>
              <a:defRPr sz="1300"/>
            </a:lvl4pPr>
            <a:lvl5pPr>
              <a:defRPr sz="1300"/>
            </a:lvl5pPr>
            <a:lvl6pPr>
              <a:defRPr sz="1300"/>
            </a:lvl6pPr>
            <a:lvl7pPr>
              <a:defRPr sz="1300"/>
            </a:lvl7pPr>
            <a:lvl8pPr>
              <a:defRPr sz="1300"/>
            </a:lvl8pPr>
            <a:lvl9pPr>
              <a:defRPr sz="1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r>
              <a:rPr lang="en-US" dirty="0" smtClean="0"/>
              <a:t>July, 2015</a:t>
            </a:r>
            <a:endParaRPr lang="en-US" dirty="0"/>
          </a:p>
        </p:txBody>
      </p:sp>
      <p:sp>
        <p:nvSpPr>
          <p:cNvPr id="8" name="Footer Placeholder 7"/>
          <p:cNvSpPr>
            <a:spLocks noGrp="1"/>
          </p:cNvSpPr>
          <p:nvPr>
            <p:ph type="ftr" sz="quarter" idx="11"/>
          </p:nvPr>
        </p:nvSpPr>
        <p:spPr/>
        <p:txBody>
          <a:bodyPr/>
          <a:lstStyle/>
          <a:p>
            <a:pPr>
              <a:defRPr/>
            </a:pPr>
            <a:r>
              <a:rPr lang="en-US" dirty="0" smtClean="0"/>
              <a:t>MCD FY 2015 Goals and Accomplishments</a:t>
            </a:r>
            <a:endParaRPr lang="en-US" dirty="0"/>
          </a:p>
        </p:txBody>
      </p:sp>
      <p:sp>
        <p:nvSpPr>
          <p:cNvPr id="9" name="Slide Number Placeholder 8"/>
          <p:cNvSpPr>
            <a:spLocks noGrp="1"/>
          </p:cNvSpPr>
          <p:nvPr>
            <p:ph type="sldNum" sz="quarter" idx="12"/>
          </p:nvPr>
        </p:nvSpPr>
        <p:spPr/>
        <p:txBody>
          <a:bodyPr/>
          <a:lstStyle/>
          <a:p>
            <a:pPr>
              <a:defRPr/>
            </a:pPr>
            <a:fld id="{03D7EAD2-7CC2-4078-81D9-31BAE6549419}" type="slidenum">
              <a:rPr lang="en-US" smtClean="0"/>
              <a:pPr>
                <a:defRPr/>
              </a:pPr>
              <a:t>‹#›</a:t>
            </a:fld>
            <a:endParaRPr lang="en-US" dirty="0"/>
          </a:p>
        </p:txBody>
      </p:sp>
    </p:spTree>
    <p:extLst>
      <p:ext uri="{BB962C8B-B14F-4D97-AF65-F5344CB8AC3E}">
        <p14:creationId xmlns:p14="http://schemas.microsoft.com/office/powerpoint/2010/main" val="422174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dirty="0" smtClean="0"/>
              <a:t>July, 2015</a:t>
            </a:r>
            <a:endParaRPr lang="en-US" dirty="0"/>
          </a:p>
        </p:txBody>
      </p:sp>
      <p:sp>
        <p:nvSpPr>
          <p:cNvPr id="4" name="Footer Placeholder 3"/>
          <p:cNvSpPr>
            <a:spLocks noGrp="1"/>
          </p:cNvSpPr>
          <p:nvPr>
            <p:ph type="ftr" sz="quarter" idx="11"/>
          </p:nvPr>
        </p:nvSpPr>
        <p:spPr/>
        <p:txBody>
          <a:bodyPr/>
          <a:lstStyle/>
          <a:p>
            <a:pPr>
              <a:defRPr/>
            </a:pPr>
            <a:r>
              <a:rPr lang="en-US" dirty="0" smtClean="0"/>
              <a:t>MCD FY 2015 Goals and Accomplishments</a:t>
            </a:r>
            <a:endParaRPr lang="en-US" dirty="0"/>
          </a:p>
        </p:txBody>
      </p:sp>
      <p:sp>
        <p:nvSpPr>
          <p:cNvPr id="5" name="Slide Number Placeholder 4"/>
          <p:cNvSpPr>
            <a:spLocks noGrp="1"/>
          </p:cNvSpPr>
          <p:nvPr>
            <p:ph type="sldNum" sz="quarter" idx="12"/>
          </p:nvPr>
        </p:nvSpPr>
        <p:spPr/>
        <p:txBody>
          <a:bodyPr/>
          <a:lstStyle/>
          <a:p>
            <a:pPr>
              <a:defRPr/>
            </a:pPr>
            <a:fld id="{1D72985B-55AC-42EC-900D-3623DD26DA97}" type="slidenum">
              <a:rPr lang="en-US" smtClean="0"/>
              <a:pPr>
                <a:defRPr/>
              </a:pPr>
              <a:t>‹#›</a:t>
            </a:fld>
            <a:endParaRPr lang="en-US" dirty="0"/>
          </a:p>
        </p:txBody>
      </p:sp>
    </p:spTree>
    <p:extLst>
      <p:ext uri="{BB962C8B-B14F-4D97-AF65-F5344CB8AC3E}">
        <p14:creationId xmlns:p14="http://schemas.microsoft.com/office/powerpoint/2010/main" val="34422373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US" dirty="0" smtClean="0"/>
              <a:t>July, 2015</a:t>
            </a:r>
            <a:endParaRPr lang="en-US" dirty="0"/>
          </a:p>
        </p:txBody>
      </p:sp>
      <p:sp>
        <p:nvSpPr>
          <p:cNvPr id="3" name="Footer Placeholder 2"/>
          <p:cNvSpPr>
            <a:spLocks noGrp="1"/>
          </p:cNvSpPr>
          <p:nvPr>
            <p:ph type="ftr" sz="quarter" idx="11"/>
          </p:nvPr>
        </p:nvSpPr>
        <p:spPr/>
        <p:txBody>
          <a:bodyPr/>
          <a:lstStyle/>
          <a:p>
            <a:pPr>
              <a:defRPr/>
            </a:pPr>
            <a:r>
              <a:rPr lang="en-US" dirty="0" smtClean="0"/>
              <a:t>MCD FY 2015 Goals and Accomplishments</a:t>
            </a:r>
            <a:endParaRPr lang="en-US" dirty="0"/>
          </a:p>
        </p:txBody>
      </p:sp>
      <p:sp>
        <p:nvSpPr>
          <p:cNvPr id="4" name="Slide Number Placeholder 3"/>
          <p:cNvSpPr>
            <a:spLocks noGrp="1"/>
          </p:cNvSpPr>
          <p:nvPr>
            <p:ph type="sldNum" sz="quarter" idx="12"/>
          </p:nvPr>
        </p:nvSpPr>
        <p:spPr/>
        <p:txBody>
          <a:bodyPr/>
          <a:lstStyle/>
          <a:p>
            <a:pPr>
              <a:defRPr/>
            </a:pPr>
            <a:fld id="{9FFDD257-86B3-4F92-89FE-434A45D992CE}" type="slidenum">
              <a:rPr lang="en-US" smtClean="0"/>
              <a:pPr>
                <a:defRPr/>
              </a:pPr>
              <a:t>‹#›</a:t>
            </a:fld>
            <a:endParaRPr lang="en-US" dirty="0"/>
          </a:p>
        </p:txBody>
      </p:sp>
    </p:spTree>
    <p:extLst>
      <p:ext uri="{BB962C8B-B14F-4D97-AF65-F5344CB8AC3E}">
        <p14:creationId xmlns:p14="http://schemas.microsoft.com/office/powerpoint/2010/main" val="76038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6"/>
            <a:ext cx="3309144" cy="1316990"/>
          </a:xfrm>
        </p:spPr>
        <p:txBody>
          <a:bodyPr anchor="b"/>
          <a:lstStyle>
            <a:lvl1pPr algn="l">
              <a:defRPr sz="17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6" cy="6633528"/>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200"/>
            </a:lvl1pPr>
            <a:lvl2pPr marL="388575" indent="0">
              <a:buNone/>
              <a:defRPr sz="1000"/>
            </a:lvl2pPr>
            <a:lvl3pPr marL="777149" indent="0">
              <a:buNone/>
              <a:defRPr sz="900"/>
            </a:lvl3pPr>
            <a:lvl4pPr marL="1165724" indent="0">
              <a:buNone/>
              <a:defRPr sz="800"/>
            </a:lvl4pPr>
            <a:lvl5pPr marL="1554298" indent="0">
              <a:buNone/>
              <a:defRPr sz="800"/>
            </a:lvl5pPr>
            <a:lvl6pPr marL="1942873" indent="0">
              <a:buNone/>
              <a:defRPr sz="800"/>
            </a:lvl6pPr>
            <a:lvl7pPr marL="2331448" indent="0">
              <a:buNone/>
              <a:defRPr sz="800"/>
            </a:lvl7pPr>
            <a:lvl8pPr marL="2720022" indent="0">
              <a:buNone/>
              <a:defRPr sz="800"/>
            </a:lvl8pPr>
            <a:lvl9pPr marL="310859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July, 2015</a:t>
            </a:r>
            <a:endParaRPr lang="en-US" dirty="0"/>
          </a:p>
        </p:txBody>
      </p:sp>
      <p:sp>
        <p:nvSpPr>
          <p:cNvPr id="6" name="Footer Placeholder 5"/>
          <p:cNvSpPr>
            <a:spLocks noGrp="1"/>
          </p:cNvSpPr>
          <p:nvPr>
            <p:ph type="ftr" sz="quarter" idx="11"/>
          </p:nvPr>
        </p:nvSpPr>
        <p:spPr/>
        <p:txBody>
          <a:bodyPr/>
          <a:lstStyle/>
          <a:p>
            <a:pPr>
              <a:defRPr/>
            </a:pPr>
            <a:r>
              <a:rPr lang="en-US" dirty="0" smtClean="0"/>
              <a:t>MCD FY 2015 Goals and Accomplishments</a:t>
            </a:r>
            <a:endParaRPr lang="en-US" dirty="0"/>
          </a:p>
        </p:txBody>
      </p:sp>
      <p:sp>
        <p:nvSpPr>
          <p:cNvPr id="7" name="Slide Number Placeholder 6"/>
          <p:cNvSpPr>
            <a:spLocks noGrp="1"/>
          </p:cNvSpPr>
          <p:nvPr>
            <p:ph type="sldNum" sz="quarter" idx="12"/>
          </p:nvPr>
        </p:nvSpPr>
        <p:spPr/>
        <p:txBody>
          <a:bodyPr/>
          <a:lstStyle/>
          <a:p>
            <a:pPr>
              <a:defRPr/>
            </a:pPr>
            <a:fld id="{F66805FD-EE16-4C71-893D-BB40F79D080B}" type="slidenum">
              <a:rPr lang="en-US" smtClean="0"/>
              <a:pPr>
                <a:defRPr/>
              </a:pPr>
              <a:t>‹#›</a:t>
            </a:fld>
            <a:endParaRPr lang="en-US" dirty="0"/>
          </a:p>
        </p:txBody>
      </p:sp>
    </p:spTree>
    <p:extLst>
      <p:ext uri="{BB962C8B-B14F-4D97-AF65-F5344CB8AC3E}">
        <p14:creationId xmlns:p14="http://schemas.microsoft.com/office/powerpoint/2010/main" val="4227302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17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9"/>
            <a:ext cx="6035040" cy="4663440"/>
          </a:xfrm>
        </p:spPr>
        <p:txBody>
          <a:bodyPr/>
          <a:lstStyle>
            <a:lvl1pPr marL="0" indent="0">
              <a:buNone/>
              <a:defRPr sz="2700"/>
            </a:lvl1pPr>
            <a:lvl2pPr marL="388575" indent="0">
              <a:buNone/>
              <a:defRPr sz="2300"/>
            </a:lvl2pPr>
            <a:lvl3pPr marL="777149" indent="0">
              <a:buNone/>
              <a:defRPr sz="2000"/>
            </a:lvl3pPr>
            <a:lvl4pPr marL="1165724" indent="0">
              <a:buNone/>
              <a:defRPr sz="1700"/>
            </a:lvl4pPr>
            <a:lvl5pPr marL="1554298" indent="0">
              <a:buNone/>
              <a:defRPr sz="1700"/>
            </a:lvl5pPr>
            <a:lvl6pPr marL="1942873" indent="0">
              <a:buNone/>
              <a:defRPr sz="1700"/>
            </a:lvl6pPr>
            <a:lvl7pPr marL="2331448" indent="0">
              <a:buNone/>
              <a:defRPr sz="1700"/>
            </a:lvl7pPr>
            <a:lvl8pPr marL="2720022" indent="0">
              <a:buNone/>
              <a:defRPr sz="1700"/>
            </a:lvl8pPr>
            <a:lvl9pPr marL="3108597" indent="0">
              <a:buNone/>
              <a:defRPr sz="1700"/>
            </a:lvl9pPr>
          </a:lstStyle>
          <a:p>
            <a:endParaRPr lang="en-US" dirty="0"/>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200"/>
            </a:lvl1pPr>
            <a:lvl2pPr marL="388575" indent="0">
              <a:buNone/>
              <a:defRPr sz="1000"/>
            </a:lvl2pPr>
            <a:lvl3pPr marL="777149" indent="0">
              <a:buNone/>
              <a:defRPr sz="900"/>
            </a:lvl3pPr>
            <a:lvl4pPr marL="1165724" indent="0">
              <a:buNone/>
              <a:defRPr sz="800"/>
            </a:lvl4pPr>
            <a:lvl5pPr marL="1554298" indent="0">
              <a:buNone/>
              <a:defRPr sz="800"/>
            </a:lvl5pPr>
            <a:lvl6pPr marL="1942873" indent="0">
              <a:buNone/>
              <a:defRPr sz="800"/>
            </a:lvl6pPr>
            <a:lvl7pPr marL="2331448" indent="0">
              <a:buNone/>
              <a:defRPr sz="800"/>
            </a:lvl7pPr>
            <a:lvl8pPr marL="2720022" indent="0">
              <a:buNone/>
              <a:defRPr sz="800"/>
            </a:lvl8pPr>
            <a:lvl9pPr marL="3108597"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r>
              <a:rPr lang="en-US" dirty="0" smtClean="0"/>
              <a:t>July, 2015</a:t>
            </a:r>
            <a:endParaRPr lang="en-US" dirty="0"/>
          </a:p>
        </p:txBody>
      </p:sp>
      <p:sp>
        <p:nvSpPr>
          <p:cNvPr id="6" name="Footer Placeholder 5"/>
          <p:cNvSpPr>
            <a:spLocks noGrp="1"/>
          </p:cNvSpPr>
          <p:nvPr>
            <p:ph type="ftr" sz="quarter" idx="11"/>
          </p:nvPr>
        </p:nvSpPr>
        <p:spPr/>
        <p:txBody>
          <a:bodyPr/>
          <a:lstStyle/>
          <a:p>
            <a:pPr>
              <a:defRPr/>
            </a:pPr>
            <a:r>
              <a:rPr lang="en-US" dirty="0" smtClean="0"/>
              <a:t>MCD FY 2015 Goals and Accomplishments</a:t>
            </a:r>
            <a:endParaRPr lang="en-US" dirty="0"/>
          </a:p>
        </p:txBody>
      </p:sp>
      <p:sp>
        <p:nvSpPr>
          <p:cNvPr id="7" name="Slide Number Placeholder 6"/>
          <p:cNvSpPr>
            <a:spLocks noGrp="1"/>
          </p:cNvSpPr>
          <p:nvPr>
            <p:ph type="sldNum" sz="quarter" idx="12"/>
          </p:nvPr>
        </p:nvSpPr>
        <p:spPr/>
        <p:txBody>
          <a:bodyPr/>
          <a:lstStyle/>
          <a:p>
            <a:pPr>
              <a:defRPr/>
            </a:pPr>
            <a:fld id="{F64D76BA-E43A-48B6-98B6-7AB91603F69E}" type="slidenum">
              <a:rPr lang="en-US" smtClean="0"/>
              <a:pPr>
                <a:defRPr/>
              </a:pPr>
              <a:t>‹#›</a:t>
            </a:fld>
            <a:endParaRPr lang="en-US" dirty="0"/>
          </a:p>
        </p:txBody>
      </p:sp>
    </p:spTree>
    <p:extLst>
      <p:ext uri="{BB962C8B-B14F-4D97-AF65-F5344CB8AC3E}">
        <p14:creationId xmlns:p14="http://schemas.microsoft.com/office/powerpoint/2010/main" val="1013881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91429" tIns="45715" rIns="91429" bIns="45715"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3"/>
            <a:ext cx="9052560" cy="5129425"/>
          </a:xfrm>
          <a:prstGeom prst="rect">
            <a:avLst/>
          </a:prstGeom>
        </p:spPr>
        <p:txBody>
          <a:bodyPr vert="horz" lIns="91429" tIns="45715" rIns="91429" bIns="4571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87506" y="7203865"/>
            <a:ext cx="2346960" cy="413809"/>
          </a:xfrm>
          <a:prstGeom prst="rect">
            <a:avLst/>
          </a:prstGeom>
        </p:spPr>
        <p:txBody>
          <a:bodyPr vert="horz" lIns="91429" tIns="45715" rIns="91429" bIns="45715" rtlCol="0" anchor="ctr"/>
          <a:lstStyle>
            <a:lvl1pPr algn="l">
              <a:defRPr sz="1000">
                <a:solidFill>
                  <a:schemeClr val="tx1">
                    <a:tint val="75000"/>
                  </a:schemeClr>
                </a:solidFill>
              </a:defRPr>
            </a:lvl1pPr>
          </a:lstStyle>
          <a:p>
            <a:pPr>
              <a:defRPr/>
            </a:pPr>
            <a:r>
              <a:rPr lang="en-US" dirty="0" smtClean="0"/>
              <a:t>July, 2015</a:t>
            </a:r>
            <a:endParaRPr lang="en-US" dirty="0"/>
          </a:p>
        </p:txBody>
      </p:sp>
      <p:sp>
        <p:nvSpPr>
          <p:cNvPr id="5" name="Footer Placeholder 4"/>
          <p:cNvSpPr>
            <a:spLocks noGrp="1"/>
          </p:cNvSpPr>
          <p:nvPr>
            <p:ph type="ftr" sz="quarter" idx="3"/>
          </p:nvPr>
        </p:nvSpPr>
        <p:spPr>
          <a:xfrm>
            <a:off x="3436620" y="7203866"/>
            <a:ext cx="3185160" cy="413809"/>
          </a:xfrm>
          <a:prstGeom prst="rect">
            <a:avLst/>
          </a:prstGeom>
        </p:spPr>
        <p:txBody>
          <a:bodyPr vert="horz" lIns="91429" tIns="45715" rIns="91429" bIns="45715" rtlCol="0" anchor="ctr"/>
          <a:lstStyle>
            <a:lvl1pPr algn="ctr">
              <a:defRPr sz="1000">
                <a:solidFill>
                  <a:schemeClr val="tx1">
                    <a:tint val="75000"/>
                  </a:schemeClr>
                </a:solidFill>
              </a:defRPr>
            </a:lvl1pPr>
          </a:lstStyle>
          <a:p>
            <a:pPr>
              <a:defRPr/>
            </a:pPr>
            <a:r>
              <a:rPr lang="en-US" dirty="0" smtClean="0"/>
              <a:t>MCD FY 2015 Goals and Accomplishments</a:t>
            </a:r>
            <a:endParaRPr lang="en-US" dirty="0"/>
          </a:p>
        </p:txBody>
      </p:sp>
      <p:sp>
        <p:nvSpPr>
          <p:cNvPr id="6" name="Slide Number Placeholder 5"/>
          <p:cNvSpPr>
            <a:spLocks noGrp="1"/>
          </p:cNvSpPr>
          <p:nvPr>
            <p:ph type="sldNum" sz="quarter" idx="4"/>
          </p:nvPr>
        </p:nvSpPr>
        <p:spPr>
          <a:xfrm>
            <a:off x="6823934" y="7203865"/>
            <a:ext cx="2346960" cy="413809"/>
          </a:xfrm>
          <a:prstGeom prst="rect">
            <a:avLst/>
          </a:prstGeom>
        </p:spPr>
        <p:txBody>
          <a:bodyPr vert="horz" lIns="91429" tIns="45715" rIns="91429" bIns="45715" rtlCol="0" anchor="ctr"/>
          <a:lstStyle>
            <a:lvl1pPr algn="r">
              <a:defRPr sz="1000">
                <a:solidFill>
                  <a:schemeClr val="tx1">
                    <a:tint val="75000"/>
                  </a:schemeClr>
                </a:solidFill>
              </a:defRPr>
            </a:lvl1pPr>
          </a:lstStyle>
          <a:p>
            <a:pPr>
              <a:defRPr/>
            </a:pPr>
            <a:r>
              <a:rPr lang="en-US" dirty="0" smtClean="0"/>
              <a:t>Page </a:t>
            </a:r>
            <a:fld id="{13F64DB7-4518-4D7B-A3DB-EF6B11FF4AEE}" type="slidenum">
              <a:rPr lang="en-US" smtClean="0"/>
              <a:pPr>
                <a:defRPr/>
              </a:pPr>
              <a:t>‹#›</a:t>
            </a:fld>
            <a:endParaRPr lang="en-US" dirty="0"/>
          </a:p>
        </p:txBody>
      </p:sp>
      <p:sp>
        <p:nvSpPr>
          <p:cNvPr id="7" name="Rectangle 3"/>
          <p:cNvSpPr>
            <a:spLocks noChangeArrowheads="1"/>
          </p:cNvSpPr>
          <p:nvPr userDrawn="1"/>
        </p:nvSpPr>
        <p:spPr bwMode="auto">
          <a:xfrm>
            <a:off x="591673" y="0"/>
            <a:ext cx="295835"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8" name="Rectangle 3"/>
          <p:cNvSpPr>
            <a:spLocks noChangeArrowheads="1"/>
          </p:cNvSpPr>
          <p:nvPr userDrawn="1"/>
        </p:nvSpPr>
        <p:spPr bwMode="auto">
          <a:xfrm>
            <a:off x="9170895" y="0"/>
            <a:ext cx="295835"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89722001"/>
      </p:ext>
    </p:extLst>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timing>
    <p:tnLst>
      <p:par>
        <p:cTn id="1" dur="indefinite" restart="never" nodeType="tmRoot"/>
      </p:par>
    </p:tnLst>
  </p:timing>
  <p:hf sldNum="0" hdr="0"/>
  <p:txStyles>
    <p:titleStyle>
      <a:lvl1pPr algn="ctr" defTabSz="777149" rtl="0" eaLnBrk="1" latinLnBrk="0" hangingPunct="1">
        <a:spcBef>
          <a:spcPct val="0"/>
        </a:spcBef>
        <a:buNone/>
        <a:defRPr sz="3800" kern="1200">
          <a:solidFill>
            <a:schemeClr val="tx1"/>
          </a:solidFill>
          <a:latin typeface="+mj-lt"/>
          <a:ea typeface="+mj-ea"/>
          <a:cs typeface="+mj-cs"/>
        </a:defRPr>
      </a:lvl1pPr>
    </p:titleStyle>
    <p:bodyStyle>
      <a:lvl1pPr marL="291431" indent="-291431" algn="l" defTabSz="777149" rtl="0" eaLnBrk="1" latinLnBrk="0" hangingPunct="1">
        <a:spcBef>
          <a:spcPct val="20000"/>
        </a:spcBef>
        <a:buFont typeface="Arial" pitchFamily="34" charset="0"/>
        <a:buChar char="•"/>
        <a:defRPr sz="2700" kern="1200">
          <a:solidFill>
            <a:schemeClr val="tx1"/>
          </a:solidFill>
          <a:latin typeface="+mn-lt"/>
          <a:ea typeface="+mn-ea"/>
          <a:cs typeface="+mn-cs"/>
        </a:defRPr>
      </a:lvl1pPr>
      <a:lvl2pPr marL="631434" indent="-242860" algn="l" defTabSz="777149" rtl="0" eaLnBrk="1" latinLnBrk="0" hangingPunct="1">
        <a:spcBef>
          <a:spcPct val="20000"/>
        </a:spcBef>
        <a:buFont typeface="Arial" pitchFamily="34" charset="0"/>
        <a:buChar char="–"/>
        <a:defRPr sz="2300" kern="1200">
          <a:solidFill>
            <a:schemeClr val="tx1"/>
          </a:solidFill>
          <a:latin typeface="+mn-lt"/>
          <a:ea typeface="+mn-ea"/>
          <a:cs typeface="+mn-cs"/>
        </a:defRPr>
      </a:lvl2pPr>
      <a:lvl3pPr marL="971436" indent="-194288" algn="l" defTabSz="777149"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360011"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4pPr>
      <a:lvl5pPr marL="1748585"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5pPr>
      <a:lvl6pPr marL="2137160"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6pPr>
      <a:lvl7pPr marL="2525734"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7pPr>
      <a:lvl8pPr marL="2914309"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8pPr>
      <a:lvl9pPr marL="3302883" indent="-194288" algn="l" defTabSz="777149" rtl="0" eaLnBrk="1" latinLnBrk="0" hangingPunct="1">
        <a:spcBef>
          <a:spcPct val="20000"/>
        </a:spcBef>
        <a:buFont typeface="Arial" pitchFamily="34" charset="0"/>
        <a:buChar char="•"/>
        <a:defRPr sz="1700" kern="1200">
          <a:solidFill>
            <a:schemeClr val="tx1"/>
          </a:solidFill>
          <a:latin typeface="+mn-lt"/>
          <a:ea typeface="+mn-ea"/>
          <a:cs typeface="+mn-cs"/>
        </a:defRPr>
      </a:lvl9pPr>
    </p:bodyStyle>
    <p:otherStyle>
      <a:defPPr>
        <a:defRPr lang="en-US"/>
      </a:defPPr>
      <a:lvl1pPr marL="0" algn="l" defTabSz="777149" rtl="0" eaLnBrk="1" latinLnBrk="0" hangingPunct="1">
        <a:defRPr sz="1600" kern="1200">
          <a:solidFill>
            <a:schemeClr val="tx1"/>
          </a:solidFill>
          <a:latin typeface="+mn-lt"/>
          <a:ea typeface="+mn-ea"/>
          <a:cs typeface="+mn-cs"/>
        </a:defRPr>
      </a:lvl1pPr>
      <a:lvl2pPr marL="388575" algn="l" defTabSz="777149" rtl="0" eaLnBrk="1" latinLnBrk="0" hangingPunct="1">
        <a:defRPr sz="1600" kern="1200">
          <a:solidFill>
            <a:schemeClr val="tx1"/>
          </a:solidFill>
          <a:latin typeface="+mn-lt"/>
          <a:ea typeface="+mn-ea"/>
          <a:cs typeface="+mn-cs"/>
        </a:defRPr>
      </a:lvl2pPr>
      <a:lvl3pPr marL="777149" algn="l" defTabSz="777149" rtl="0" eaLnBrk="1" latinLnBrk="0" hangingPunct="1">
        <a:defRPr sz="1600" kern="1200">
          <a:solidFill>
            <a:schemeClr val="tx1"/>
          </a:solidFill>
          <a:latin typeface="+mn-lt"/>
          <a:ea typeface="+mn-ea"/>
          <a:cs typeface="+mn-cs"/>
        </a:defRPr>
      </a:lvl3pPr>
      <a:lvl4pPr marL="1165724" algn="l" defTabSz="777149" rtl="0" eaLnBrk="1" latinLnBrk="0" hangingPunct="1">
        <a:defRPr sz="1600" kern="1200">
          <a:solidFill>
            <a:schemeClr val="tx1"/>
          </a:solidFill>
          <a:latin typeface="+mn-lt"/>
          <a:ea typeface="+mn-ea"/>
          <a:cs typeface="+mn-cs"/>
        </a:defRPr>
      </a:lvl4pPr>
      <a:lvl5pPr marL="1554298" algn="l" defTabSz="777149" rtl="0" eaLnBrk="1" latinLnBrk="0" hangingPunct="1">
        <a:defRPr sz="1600" kern="1200">
          <a:solidFill>
            <a:schemeClr val="tx1"/>
          </a:solidFill>
          <a:latin typeface="+mn-lt"/>
          <a:ea typeface="+mn-ea"/>
          <a:cs typeface="+mn-cs"/>
        </a:defRPr>
      </a:lvl5pPr>
      <a:lvl6pPr marL="1942873" algn="l" defTabSz="777149" rtl="0" eaLnBrk="1" latinLnBrk="0" hangingPunct="1">
        <a:defRPr sz="1600" kern="1200">
          <a:solidFill>
            <a:schemeClr val="tx1"/>
          </a:solidFill>
          <a:latin typeface="+mn-lt"/>
          <a:ea typeface="+mn-ea"/>
          <a:cs typeface="+mn-cs"/>
        </a:defRPr>
      </a:lvl6pPr>
      <a:lvl7pPr marL="2331448" algn="l" defTabSz="777149" rtl="0" eaLnBrk="1" latinLnBrk="0" hangingPunct="1">
        <a:defRPr sz="1600" kern="1200">
          <a:solidFill>
            <a:schemeClr val="tx1"/>
          </a:solidFill>
          <a:latin typeface="+mn-lt"/>
          <a:ea typeface="+mn-ea"/>
          <a:cs typeface="+mn-cs"/>
        </a:defRPr>
      </a:lvl7pPr>
      <a:lvl8pPr marL="2720022" algn="l" defTabSz="777149" rtl="0" eaLnBrk="1" latinLnBrk="0" hangingPunct="1">
        <a:defRPr sz="1600" kern="1200">
          <a:solidFill>
            <a:schemeClr val="tx1"/>
          </a:solidFill>
          <a:latin typeface="+mn-lt"/>
          <a:ea typeface="+mn-ea"/>
          <a:cs typeface="+mn-cs"/>
        </a:defRPr>
      </a:lvl8pPr>
      <a:lvl9pPr marL="3108597" algn="l" defTabSz="77714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itle 1"/>
          <p:cNvSpPr>
            <a:spLocks noGrp="1"/>
          </p:cNvSpPr>
          <p:nvPr>
            <p:ph type="ctrTitle"/>
          </p:nvPr>
        </p:nvSpPr>
        <p:spPr>
          <a:xfrm>
            <a:off x="990600" y="1828800"/>
            <a:ext cx="7962900" cy="2516777"/>
          </a:xfrm>
          <a:noFill/>
        </p:spPr>
        <p:txBody>
          <a:bodyPr>
            <a:noAutofit/>
          </a:bodyPr>
          <a:lstStyle/>
          <a:p>
            <a:pPr>
              <a:buClr>
                <a:schemeClr val="tx2"/>
              </a:buClr>
              <a:buSzPct val="159000"/>
              <a:buFont typeface="Arial" pitchFamily="34" charset="0"/>
              <a:buChar char="•"/>
            </a:pP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800" b="1" dirty="0" smtClean="0">
                <a:solidFill>
                  <a:srgbClr val="EEB500"/>
                </a:solidFill>
              </a:rPr>
              <a:t>MAYOR STEPHANIE RAWLINGS-BLAKE</a:t>
            </a:r>
            <a:r>
              <a:rPr lang="en-US" sz="2500" b="1" dirty="0" smtClean="0">
                <a:latin typeface="Calibri" pitchFamily="34" charset="0"/>
              </a:rPr>
              <a:t/>
            </a:r>
            <a:br>
              <a:rPr lang="en-US" sz="2500" b="1" dirty="0" smtClean="0">
                <a:latin typeface="Calibri" pitchFamily="34" charset="0"/>
              </a:rPr>
            </a:br>
            <a:r>
              <a:rPr lang="en-US" sz="2500" b="1" dirty="0" smtClean="0">
                <a:latin typeface="Calibri" pitchFamily="34" charset="0"/>
              </a:rPr>
              <a:t/>
            </a:r>
            <a:br>
              <a:rPr lang="en-US" sz="2500" b="1" dirty="0" smtClean="0">
                <a:latin typeface="Calibri" pitchFamily="34" charset="0"/>
              </a:rPr>
            </a:br>
            <a:r>
              <a:rPr lang="en-US" sz="2200" b="1" dirty="0" smtClean="0">
                <a:latin typeface="Calibri" pitchFamily="34" charset="0"/>
              </a:rPr>
              <a:t>“Continuing to Grow Baltimore”</a:t>
            </a:r>
            <a:br>
              <a:rPr lang="en-US" sz="2200" b="1" dirty="0" smtClean="0">
                <a:latin typeface="Calibri" pitchFamily="34" charset="0"/>
              </a:rPr>
            </a:br>
            <a:r>
              <a:rPr lang="en-US" sz="2200" b="1" dirty="0" smtClean="0">
                <a:latin typeface="Calibri" pitchFamily="34" charset="0"/>
              </a:rPr>
              <a:t/>
            </a:r>
            <a:br>
              <a:rPr lang="en-US" sz="2200" b="1" dirty="0" smtClean="0">
                <a:latin typeface="Calibri" pitchFamily="34" charset="0"/>
              </a:rPr>
            </a:br>
            <a:r>
              <a:rPr lang="en-US" sz="2000" b="1" dirty="0" smtClean="0">
                <a:latin typeface="Calibri" pitchFamily="34" charset="0"/>
              </a:rPr>
              <a:t>Better Schools, Safer Streets &amp; Stronger Neighborhoods</a:t>
            </a:r>
            <a:br>
              <a:rPr lang="en-US" sz="2000" b="1" dirty="0" smtClean="0">
                <a:latin typeface="Calibri" pitchFamily="34" charset="0"/>
              </a:rPr>
            </a:br>
            <a:r>
              <a:rPr lang="en-US" sz="2000" b="1" dirty="0" smtClean="0">
                <a:latin typeface="Calibri" pitchFamily="34" charset="0"/>
              </a:rPr>
              <a:t/>
            </a:r>
            <a:br>
              <a:rPr lang="en-US" sz="2000" b="1" dirty="0" smtClean="0">
                <a:latin typeface="Calibri" pitchFamily="34" charset="0"/>
              </a:rPr>
            </a:br>
            <a:r>
              <a:rPr lang="en-US" sz="1800" b="1" dirty="0" smtClean="0">
                <a:latin typeface="Calibri" pitchFamily="34" charset="0"/>
              </a:rPr>
              <a:t>Lou Ann Blake, Esq., Chair</a:t>
            </a:r>
            <a:br>
              <a:rPr lang="en-US" sz="1800" b="1" dirty="0" smtClean="0">
                <a:latin typeface="Calibri" pitchFamily="34" charset="0"/>
              </a:rPr>
            </a:br>
            <a:r>
              <a:rPr lang="en-US" sz="1800" b="1" dirty="0" smtClean="0">
                <a:latin typeface="Calibri" pitchFamily="34" charset="0"/>
              </a:rPr>
              <a:t>Nollie P. Wood, Jr., Ph.D., M.P.H., PDF, Executive Director</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1800" b="1" dirty="0" smtClean="0">
                <a:latin typeface="Calibri" pitchFamily="34" charset="0"/>
              </a:rPr>
              <a:t/>
            </a:r>
            <a:br>
              <a:rPr lang="en-US" sz="1800" b="1" dirty="0" smtClean="0">
                <a:latin typeface="Calibri" pitchFamily="34" charset="0"/>
              </a:rPr>
            </a:br>
            <a:r>
              <a:rPr lang="en-US" sz="2000" dirty="0" smtClean="0"/>
              <a:t/>
            </a:r>
            <a:br>
              <a:rPr lang="en-US" sz="2000" dirty="0" smtClean="0"/>
            </a:br>
            <a:endParaRPr lang="en-US" sz="2500" b="1" dirty="0" smtClean="0"/>
          </a:p>
        </p:txBody>
      </p:sp>
      <p:sp>
        <p:nvSpPr>
          <p:cNvPr id="9220" name="TextBox 3"/>
          <p:cNvSpPr txBox="1">
            <a:spLocks noChangeArrowheads="1"/>
          </p:cNvSpPr>
          <p:nvPr/>
        </p:nvSpPr>
        <p:spPr bwMode="auto">
          <a:xfrm>
            <a:off x="1089660" y="3472696"/>
            <a:ext cx="7823200" cy="1846649"/>
          </a:xfrm>
          <a:prstGeom prst="rect">
            <a:avLst/>
          </a:prstGeom>
          <a:noFill/>
          <a:ln w="9525">
            <a:noFill/>
            <a:miter lim="800000"/>
            <a:headEnd/>
            <a:tailEnd/>
          </a:ln>
        </p:spPr>
        <p:txBody>
          <a:bodyPr lIns="91429" tIns="45715" rIns="91429" bIns="45715">
            <a:spAutoFit/>
          </a:bodyPr>
          <a:lstStyle/>
          <a:p>
            <a:pPr algn="ctr">
              <a:defRPr/>
            </a:pPr>
            <a:endParaRPr lang="en-US" sz="1400" dirty="0">
              <a:latin typeface="Times New Roman" pitchFamily="18" charset="0"/>
            </a:endParaRPr>
          </a:p>
          <a:p>
            <a:pPr algn="ctr">
              <a:defRPr/>
            </a:pPr>
            <a:r>
              <a:rPr lang="en-US" sz="2500" b="1" dirty="0" smtClean="0">
                <a:solidFill>
                  <a:srgbClr val="FF9900"/>
                </a:solidFill>
                <a:latin typeface="+mj-lt"/>
              </a:rPr>
              <a:t> </a:t>
            </a:r>
          </a:p>
          <a:p>
            <a:pPr algn="ctr">
              <a:defRPr/>
            </a:pPr>
            <a:endParaRPr lang="en-US" sz="2500" b="1" dirty="0" smtClean="0">
              <a:solidFill>
                <a:srgbClr val="FF9900"/>
              </a:solidFill>
              <a:latin typeface="+mj-lt"/>
            </a:endParaRPr>
          </a:p>
          <a:p>
            <a:pPr algn="ctr">
              <a:defRPr/>
            </a:pPr>
            <a:r>
              <a:rPr lang="en-US" sz="2500" b="1" dirty="0" smtClean="0">
                <a:solidFill>
                  <a:srgbClr val="FF9900"/>
                </a:solidFill>
                <a:latin typeface="+mj-lt"/>
              </a:rPr>
              <a:t>Mayor’s </a:t>
            </a:r>
            <a:r>
              <a:rPr lang="en-US" sz="2500" b="1" dirty="0">
                <a:solidFill>
                  <a:srgbClr val="FF9900"/>
                </a:solidFill>
                <a:latin typeface="+mj-lt"/>
              </a:rPr>
              <a:t>Commission on Disabilities </a:t>
            </a:r>
          </a:p>
          <a:p>
            <a:pPr algn="ctr">
              <a:defRPr/>
            </a:pPr>
            <a:r>
              <a:rPr lang="en-US" sz="2500" b="1" dirty="0" smtClean="0">
                <a:solidFill>
                  <a:srgbClr val="FF9900"/>
                </a:solidFill>
                <a:latin typeface="+mj-lt"/>
              </a:rPr>
              <a:t>FY 2015 Annual </a:t>
            </a:r>
            <a:r>
              <a:rPr lang="en-US" sz="2500" b="1" dirty="0">
                <a:solidFill>
                  <a:srgbClr val="FF9900"/>
                </a:solidFill>
                <a:latin typeface="+mj-lt"/>
              </a:rPr>
              <a:t>Report</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358642" y="363020"/>
            <a:ext cx="1269492" cy="1364183"/>
          </a:xfrm>
          <a:prstGeom prst="rect">
            <a:avLst/>
          </a:prstGeom>
        </p:spPr>
      </p:pic>
      <p:sp>
        <p:nvSpPr>
          <p:cNvPr id="7"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8"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pic>
        <p:nvPicPr>
          <p:cNvPr id="31748" name="Picture 4" descr="http://www.fly.com/blog/wp-content/uploads/2015/04/Baltimore-Featured-600x250.jpg"/>
          <p:cNvPicPr>
            <a:picLocks noChangeAspect="1" noChangeArrowheads="1"/>
          </p:cNvPicPr>
          <p:nvPr/>
        </p:nvPicPr>
        <p:blipFill>
          <a:blip r:embed="rId4" cstate="print"/>
          <a:srcRect/>
          <a:stretch>
            <a:fillRect/>
          </a:stretch>
        </p:blipFill>
        <p:spPr bwMode="auto">
          <a:xfrm>
            <a:off x="2209800" y="5296306"/>
            <a:ext cx="5943600" cy="2476094"/>
          </a:xfrm>
          <a:prstGeom prst="rect">
            <a:avLst/>
          </a:prstGeom>
          <a:noFill/>
        </p:spPr>
      </p:pic>
    </p:spTree>
    <p:extLst>
      <p:ext uri="{BB962C8B-B14F-4D97-AF65-F5344CB8AC3E}">
        <p14:creationId xmlns:p14="http://schemas.microsoft.com/office/powerpoint/2010/main" val="2957063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Emergency Preparedness and Response </a:t>
            </a:r>
            <a:r>
              <a:rPr lang="en-US" sz="3200" b="1" dirty="0" smtClean="0"/>
              <a:t>Accomplishments (continued)</a:t>
            </a:r>
            <a:endParaRPr lang="en-US" sz="3200" b="1" dirty="0"/>
          </a:p>
        </p:txBody>
      </p:sp>
      <p:sp>
        <p:nvSpPr>
          <p:cNvPr id="3" name="Content Placeholder 2"/>
          <p:cNvSpPr>
            <a:spLocks noGrp="1"/>
          </p:cNvSpPr>
          <p:nvPr>
            <p:ph idx="1"/>
          </p:nvPr>
        </p:nvSpPr>
        <p:spPr>
          <a:xfrm>
            <a:off x="914401" y="1813563"/>
            <a:ext cx="8305800" cy="5129425"/>
          </a:xfrm>
        </p:spPr>
        <p:txBody>
          <a:bodyPr>
            <a:noAutofit/>
          </a:bodyPr>
          <a:lstStyle/>
          <a:p>
            <a:pPr algn="just">
              <a:buClr>
                <a:schemeClr val="tx2"/>
              </a:buClr>
            </a:pPr>
            <a:r>
              <a:rPr lang="en-US" sz="2000" dirty="0" smtClean="0"/>
              <a:t>On March 27, 2015, the Committee partnered with the Baltimore Region Urban Area Security Initiative (UASI) for a Conference on “Knowing What To Do and When To Do It” – An Emergency Preparedness Town Hall for People with Disabilities at Towson University. </a:t>
            </a:r>
          </a:p>
          <a:p>
            <a:pPr marL="625720" lvl="1" indent="-285717" algn="just">
              <a:buClr>
                <a:schemeClr val="tx2"/>
              </a:buClr>
              <a:buFont typeface="Courier New" panose="02070309020205020404" pitchFamily="49" charset="0"/>
              <a:buChar char="o"/>
            </a:pPr>
            <a:r>
              <a:rPr lang="en-US" sz="1800" dirty="0" smtClean="0"/>
              <a:t>The event featured Marcia </a:t>
            </a:r>
            <a:r>
              <a:rPr lang="en-US" sz="1800" dirty="0"/>
              <a:t>R</a:t>
            </a:r>
            <a:r>
              <a:rPr lang="en-US" sz="1800" dirty="0" smtClean="0"/>
              <a:t>oth, Director of The Federal Office of Emergency Management’s Office of Disability integration, experts from the Federal Communications Commission and Hearing Loss Association of American, and survivors of disasters. Approximately 175 attendees participated in the event. </a:t>
            </a:r>
          </a:p>
          <a:p>
            <a:pPr algn="just"/>
            <a:endParaRPr lang="en-US" sz="2000" dirty="0" smtClean="0"/>
          </a:p>
          <a:p>
            <a:pPr algn="just">
              <a:buClr>
                <a:schemeClr val="tx2"/>
              </a:buClr>
            </a:pPr>
            <a:r>
              <a:rPr lang="en-US" sz="2000" dirty="0" smtClean="0"/>
              <a:t>On May 27, 2015, Colonel Melvin Russell and Captain Bernard Douglas of the Police Department gave a presentation to the Mayor’s Commission on Disabilities about Community Policing and the Freddie Grey disturbance.</a:t>
            </a:r>
            <a:r>
              <a:rPr lang="en-US" sz="2000" dirty="0" smtClean="0">
                <a:latin typeface="Times New Roman" panose="02020603050405020304" pitchFamily="18" charset="0"/>
                <a:cs typeface="Times New Roman" panose="02020603050405020304" pitchFamily="18" charset="0"/>
              </a:rPr>
              <a:t>  </a:t>
            </a:r>
          </a:p>
          <a:p>
            <a:pPr marL="625720" lvl="1" indent="-285717" algn="just">
              <a:buClr>
                <a:schemeClr val="tx2"/>
              </a:buClr>
              <a:buFont typeface="Courier New" panose="02070309020205020404" pitchFamily="49" charset="0"/>
              <a:buChar char="o"/>
            </a:pPr>
            <a:r>
              <a:rPr lang="en-US" sz="1800" dirty="0" smtClean="0">
                <a:latin typeface="Calibri" panose="020F0502020204030204" pitchFamily="34" charset="0"/>
                <a:cs typeface="Times New Roman" panose="02020603050405020304" pitchFamily="18" charset="0"/>
              </a:rPr>
              <a:t>The presentation stressed the importance of getting the police back into the community and working with youth.  By working with teens, who are still </a:t>
            </a:r>
            <a:r>
              <a:rPr lang="en-US" sz="1800" dirty="0">
                <a:latin typeface="Calibri" panose="020F0502020204030204" pitchFamily="34" charset="0"/>
                <a:cs typeface="Times New Roman" panose="02020603050405020304" pitchFamily="18" charset="0"/>
              </a:rPr>
              <a:t>in school, in activities such as the Explorer Program, it is hoped that they will choose law enforcement careers as police officers.  When police on the street are part of the community which they patrol, there is a reduction in crime</a:t>
            </a:r>
            <a:r>
              <a:rPr lang="en-US" sz="1800" dirty="0" smtClean="0">
                <a:latin typeface="Calibri" panose="020F0502020204030204" pitchFamily="34" charset="0"/>
                <a:cs typeface="Times New Roman" panose="02020603050405020304" pitchFamily="18" charset="0"/>
              </a:rPr>
              <a:t>.</a:t>
            </a:r>
            <a:endParaRPr lang="en-US" sz="1800" dirty="0">
              <a:latin typeface="Calibri" panose="020F0502020204030204" pitchFamily="34" charset="0"/>
              <a:cs typeface="Times New Roman" panose="02020603050405020304" pitchFamily="18" charset="0"/>
            </a:endParaRPr>
          </a:p>
        </p:txBody>
      </p:sp>
      <p:sp>
        <p:nvSpPr>
          <p:cNvPr id="10"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1"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8"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9"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019499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674053" y="259080"/>
            <a:ext cx="8968740" cy="1122680"/>
          </a:xfrm>
        </p:spPr>
        <p:txBody>
          <a:bodyPr/>
          <a:lstStyle/>
          <a:p>
            <a:r>
              <a:rPr lang="en-US" sz="2500" b="1" dirty="0" smtClean="0">
                <a:cs typeface="Times New Roman" pitchFamily="18" charset="0"/>
              </a:rPr>
              <a:t>EMPLOYMENT ACCOMPLISHMENTS</a:t>
            </a:r>
            <a:endParaRPr lang="en-US" sz="2500" b="1" dirty="0" smtClean="0"/>
          </a:p>
        </p:txBody>
      </p:sp>
      <p:sp>
        <p:nvSpPr>
          <p:cNvPr id="10" name="Content Placeholder 2"/>
          <p:cNvSpPr>
            <a:spLocks noGrp="1"/>
          </p:cNvSpPr>
          <p:nvPr>
            <p:ph idx="1"/>
          </p:nvPr>
        </p:nvSpPr>
        <p:spPr>
          <a:xfrm>
            <a:off x="914401" y="1036320"/>
            <a:ext cx="8305800" cy="6217920"/>
          </a:xfrm>
        </p:spPr>
        <p:txBody>
          <a:bodyPr>
            <a:normAutofit fontScale="92500" lnSpcReduction="20000"/>
          </a:bodyPr>
          <a:lstStyle/>
          <a:p>
            <a:pPr marL="0" indent="0" algn="just">
              <a:buSzPct val="125000"/>
              <a:buNone/>
            </a:pPr>
            <a:endParaRPr lang="en-US" sz="2500" b="1" dirty="0" smtClean="0">
              <a:cs typeface="Times New Roman" pitchFamily="18" charset="0"/>
            </a:endParaRPr>
          </a:p>
          <a:p>
            <a:pPr marL="0" indent="0" algn="just">
              <a:buSzPct val="125000"/>
              <a:buNone/>
            </a:pPr>
            <a:r>
              <a:rPr lang="en-US" sz="2900" b="1" dirty="0" smtClean="0">
                <a:cs typeface="Times New Roman" pitchFamily="18" charset="0"/>
              </a:rPr>
              <a:t>Primary Goal: </a:t>
            </a:r>
            <a:r>
              <a:rPr lang="en-US" sz="2900" dirty="0" smtClean="0"/>
              <a:t>The Employment Committee works to assure that employment-related information concerning rights, availability, and support services are readily available and accessible to all citizens of our community, including persons with disabilities.</a:t>
            </a:r>
            <a:endParaRPr lang="en-US" sz="2900" dirty="0" smtClean="0">
              <a:cs typeface="Times New Roman" pitchFamily="18" charset="0"/>
            </a:endParaRPr>
          </a:p>
          <a:p>
            <a:pPr marL="0" indent="0" algn="just">
              <a:buSzPct val="125000"/>
              <a:buNone/>
            </a:pPr>
            <a:endParaRPr lang="en-US" sz="2900" b="1" dirty="0" smtClean="0">
              <a:cs typeface="Times New Roman" pitchFamily="18" charset="0"/>
            </a:endParaRPr>
          </a:p>
          <a:p>
            <a:pPr marL="0" indent="0" algn="just">
              <a:buSzPct val="125000"/>
              <a:buNone/>
            </a:pPr>
            <a:r>
              <a:rPr lang="en-US" sz="2900" b="1" dirty="0" smtClean="0">
                <a:cs typeface="Times New Roman" pitchFamily="18" charset="0"/>
              </a:rPr>
              <a:t>Accomplishments:</a:t>
            </a:r>
          </a:p>
          <a:p>
            <a:pPr algn="just">
              <a:buClr>
                <a:schemeClr val="tx2"/>
              </a:buClr>
              <a:buSzPct val="125000"/>
            </a:pPr>
            <a:r>
              <a:rPr lang="en-US" sz="2900" dirty="0" smtClean="0">
                <a:cs typeface="Times New Roman" pitchFamily="18" charset="0"/>
              </a:rPr>
              <a:t>Appointed designated Department of Human Resources (DHR) members to work with the Employment Committee.</a:t>
            </a:r>
          </a:p>
          <a:p>
            <a:pPr algn="just">
              <a:buClr>
                <a:schemeClr val="tx2"/>
              </a:buClr>
              <a:buSzPct val="125000"/>
            </a:pPr>
            <a:r>
              <a:rPr lang="en-US" sz="2900" dirty="0" smtClean="0">
                <a:cs typeface="Times New Roman" pitchFamily="18" charset="0"/>
              </a:rPr>
              <a:t>Continued consulting with DHR designated representatives and now have the following individuals appointed to work with the Employment Committee directly:</a:t>
            </a:r>
          </a:p>
          <a:p>
            <a:pPr lvl="1" algn="just">
              <a:buClr>
                <a:schemeClr val="tx2"/>
              </a:buClr>
              <a:buSzPct val="125000"/>
              <a:buFont typeface="Courier New" pitchFamily="49" charset="0"/>
              <a:buChar char="o"/>
            </a:pPr>
            <a:r>
              <a:rPr lang="en-US" sz="2600" dirty="0" smtClean="0">
                <a:cs typeface="Times New Roman" pitchFamily="18" charset="0"/>
              </a:rPr>
              <a:t>Felicia Myers, Recruitment &amp; Talent Acquisition Lead</a:t>
            </a:r>
          </a:p>
          <a:p>
            <a:pPr lvl="1" algn="just">
              <a:buClr>
                <a:schemeClr val="tx2"/>
              </a:buClr>
              <a:buSzPct val="125000"/>
              <a:buFont typeface="Courier New" pitchFamily="49" charset="0"/>
              <a:buChar char="o"/>
            </a:pPr>
            <a:r>
              <a:rPr lang="en-US" sz="2600" dirty="0" smtClean="0">
                <a:cs typeface="Times New Roman" pitchFamily="18" charset="0"/>
              </a:rPr>
              <a:t>Rhoda Benjamin, Human Resources Business Partner</a:t>
            </a:r>
            <a:endParaRPr lang="en-US" sz="2200" dirty="0" smtClean="0"/>
          </a:p>
        </p:txBody>
      </p:sp>
      <p:sp>
        <p:nvSpPr>
          <p:cNvPr id="11"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3"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2"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4"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4011538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914401" y="1209040"/>
            <a:ext cx="8229599" cy="5354320"/>
          </a:xfrm>
        </p:spPr>
        <p:txBody>
          <a:bodyPr>
            <a:noAutofit/>
          </a:bodyPr>
          <a:lstStyle/>
          <a:p>
            <a:pPr algn="just">
              <a:buClr>
                <a:schemeClr val="tx2"/>
              </a:buClr>
              <a:buSzPct val="125000"/>
            </a:pPr>
            <a:r>
              <a:rPr lang="en-US" sz="2800" dirty="0" smtClean="0">
                <a:latin typeface="Calibri" pitchFamily="34" charset="0"/>
                <a:cs typeface="Calibri" pitchFamily="34" charset="0"/>
              </a:rPr>
              <a:t>Drafted concerns and submitted to Baltimore City website:  Concerns with Baltimore City’s and the Mayor’s Commission on Disability’s Website – Input from the Employment Committee</a:t>
            </a:r>
          </a:p>
          <a:p>
            <a:pPr algn="just">
              <a:buClr>
                <a:schemeClr val="tx2"/>
              </a:buClr>
              <a:buSzPct val="125000"/>
            </a:pPr>
            <a:r>
              <a:rPr lang="en-US" sz="2800" dirty="0" smtClean="0">
                <a:latin typeface="Calibri" pitchFamily="34" charset="0"/>
                <a:cs typeface="Calibri" pitchFamily="34" charset="0"/>
              </a:rPr>
              <a:t>Added the Resource Guide to Baltimore City’s website:  From ADA National Network “A Planning Guide for Making Temporary Events Accessible to People with Disabilities”</a:t>
            </a:r>
          </a:p>
          <a:p>
            <a:pPr algn="just">
              <a:buClr>
                <a:schemeClr val="tx2"/>
              </a:buClr>
              <a:buSzPct val="125000"/>
            </a:pPr>
            <a:r>
              <a:rPr lang="en-US" sz="2800" dirty="0" smtClean="0">
                <a:latin typeface="Calibri" pitchFamily="34" charset="0"/>
                <a:cs typeface="Calibri" pitchFamily="34" charset="0"/>
              </a:rPr>
              <a:t>Guided DHR to add specific links and tabs onto the city’s website to specifically identify and provide information on Baltimore City’s Hiring Preferences for:  Disability, Veterans and Residency.</a:t>
            </a:r>
            <a:endParaRPr lang="en-US" sz="3200" dirty="0"/>
          </a:p>
        </p:txBody>
      </p:sp>
      <p:sp>
        <p:nvSpPr>
          <p:cNvPr id="3" name="TextBox 2"/>
          <p:cNvSpPr txBox="1"/>
          <p:nvPr/>
        </p:nvSpPr>
        <p:spPr>
          <a:xfrm>
            <a:off x="0" y="1295400"/>
            <a:ext cx="754380" cy="369322"/>
          </a:xfrm>
          <a:prstGeom prst="rect">
            <a:avLst/>
          </a:prstGeom>
          <a:noFill/>
        </p:spPr>
        <p:txBody>
          <a:bodyPr wrap="square" lIns="91429" tIns="45715" rIns="91429" bIns="45715" rtlCol="0">
            <a:spAutoFit/>
          </a:bodyPr>
          <a:lstStyle/>
          <a:p>
            <a:r>
              <a:rPr lang="en-US" dirty="0" smtClean="0">
                <a:solidFill>
                  <a:schemeClr val="bg1"/>
                </a:solidFill>
              </a:rPr>
              <a:t> </a:t>
            </a:r>
            <a:r>
              <a:rPr lang="en-US" sz="1200" dirty="0" smtClean="0">
                <a:solidFill>
                  <a:schemeClr val="bg1"/>
                </a:solidFill>
              </a:rPr>
              <a:t>14</a:t>
            </a:r>
            <a:endParaRPr lang="en-US" sz="1200" dirty="0">
              <a:solidFill>
                <a:schemeClr val="bg1"/>
              </a:solidFill>
            </a:endParaRPr>
          </a:p>
        </p:txBody>
      </p:sp>
      <p:sp>
        <p:nvSpPr>
          <p:cNvPr id="11"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2"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3"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4"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6" name="Title 1"/>
          <p:cNvSpPr>
            <a:spLocks noGrp="1"/>
          </p:cNvSpPr>
          <p:nvPr>
            <p:ph type="title"/>
          </p:nvPr>
        </p:nvSpPr>
        <p:spPr>
          <a:xfrm>
            <a:off x="674053" y="259080"/>
            <a:ext cx="8968740" cy="1122680"/>
          </a:xfrm>
        </p:spPr>
        <p:txBody>
          <a:bodyPr/>
          <a:lstStyle/>
          <a:p>
            <a:r>
              <a:rPr lang="en-US" sz="2500" b="1" dirty="0" smtClean="0"/>
              <a:t>EMPLOYMENT ACCOMPLISHMENTS </a:t>
            </a:r>
            <a:r>
              <a:rPr lang="en-US" sz="2000" b="1" dirty="0" smtClean="0"/>
              <a:t>(CONTINUED)</a:t>
            </a:r>
          </a:p>
        </p:txBody>
      </p:sp>
    </p:spTree>
    <p:extLst>
      <p:ext uri="{BB962C8B-B14F-4D97-AF65-F5344CB8AC3E}">
        <p14:creationId xmlns:p14="http://schemas.microsoft.com/office/powerpoint/2010/main" val="102611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914401" y="1538725"/>
            <a:ext cx="8229601" cy="5542794"/>
          </a:xfrm>
        </p:spPr>
        <p:txBody>
          <a:bodyPr/>
          <a:lstStyle/>
          <a:p>
            <a:pPr lvl="0" algn="just">
              <a:buClr>
                <a:schemeClr val="tx2"/>
              </a:buClr>
              <a:buSzPct val="125000"/>
            </a:pPr>
            <a:r>
              <a:rPr lang="en-US" sz="2500" dirty="0" smtClean="0"/>
              <a:t>Continued to receive the monthly tracking schedule from DHR that is used to gather and track data/information on job applicants who have applied, been interviewed and been hired for a Civil Service job as a result of the City’s Ordinance 10-0622  “Hiring Preference for Persons with Disabilities”.  Data received:</a:t>
            </a:r>
          </a:p>
          <a:p>
            <a:pPr marL="0" indent="0">
              <a:buNone/>
            </a:pPr>
            <a:endParaRPr lang="en-US" dirty="0" smtClean="0"/>
          </a:p>
        </p:txBody>
      </p:sp>
      <p:sp>
        <p:nvSpPr>
          <p:cNvPr id="2" name="TextBox 1"/>
          <p:cNvSpPr txBox="1"/>
          <p:nvPr/>
        </p:nvSpPr>
        <p:spPr>
          <a:xfrm>
            <a:off x="0" y="1381762"/>
            <a:ext cx="754380" cy="285754"/>
          </a:xfrm>
          <a:prstGeom prst="rect">
            <a:avLst/>
          </a:prstGeom>
          <a:noFill/>
        </p:spPr>
        <p:txBody>
          <a:bodyPr wrap="square" lIns="91429" tIns="45715" rIns="91429" bIns="45715" rtlCol="0">
            <a:spAutoFit/>
          </a:bodyPr>
          <a:lstStyle/>
          <a:p>
            <a:r>
              <a:rPr lang="en-US" sz="1200" dirty="0" smtClean="0"/>
              <a:t> </a:t>
            </a:r>
            <a:r>
              <a:rPr lang="en-US" sz="1200" dirty="0" smtClean="0">
                <a:solidFill>
                  <a:schemeClr val="bg1"/>
                </a:solidFill>
              </a:rPr>
              <a:t>16</a:t>
            </a:r>
            <a:endParaRPr lang="en-US" sz="1200" dirty="0">
              <a:solidFill>
                <a:schemeClr val="bg1"/>
              </a:solidFill>
            </a:endParaRPr>
          </a:p>
        </p:txBody>
      </p:sp>
      <p:sp>
        <p:nvSpPr>
          <p:cNvPr id="19" name="Title 1"/>
          <p:cNvSpPr>
            <a:spLocks noGrp="1"/>
          </p:cNvSpPr>
          <p:nvPr>
            <p:ph type="title"/>
          </p:nvPr>
        </p:nvSpPr>
        <p:spPr>
          <a:xfrm>
            <a:off x="674053" y="259080"/>
            <a:ext cx="8968740" cy="1122680"/>
          </a:xfrm>
        </p:spPr>
        <p:txBody>
          <a:bodyPr/>
          <a:lstStyle/>
          <a:p>
            <a:r>
              <a:rPr lang="en-US" sz="2500" b="1" dirty="0" smtClean="0"/>
              <a:t>EMPLOYMENT ACCOMPLISHMENTS </a:t>
            </a:r>
            <a:r>
              <a:rPr lang="en-US" sz="2000" b="1" dirty="0" smtClean="0"/>
              <a:t>(CONTINUED)</a:t>
            </a:r>
          </a:p>
        </p:txBody>
      </p:sp>
      <p:graphicFrame>
        <p:nvGraphicFramePr>
          <p:cNvPr id="11" name="Table 10"/>
          <p:cNvGraphicFramePr>
            <a:graphicFrameLocks noGrp="1"/>
          </p:cNvGraphicFramePr>
          <p:nvPr>
            <p:extLst>
              <p:ext uri="{D42A27DB-BD31-4B8C-83A1-F6EECF244321}">
                <p14:modId xmlns:p14="http://schemas.microsoft.com/office/powerpoint/2010/main" val="302238026"/>
              </p:ext>
            </p:extLst>
          </p:nvPr>
        </p:nvGraphicFramePr>
        <p:xfrm>
          <a:off x="1981200" y="3886201"/>
          <a:ext cx="6370320" cy="2907792"/>
        </p:xfrm>
        <a:graphic>
          <a:graphicData uri="http://schemas.openxmlformats.org/drawingml/2006/table">
            <a:tbl>
              <a:tblPr firstRow="1" bandRow="1">
                <a:tableStyleId>{93296810-A885-4BE3-A3E7-6D5BEEA58F35}</a:tableStyleId>
              </a:tblPr>
              <a:tblGrid>
                <a:gridCol w="1592580"/>
                <a:gridCol w="1592580"/>
                <a:gridCol w="1592580"/>
                <a:gridCol w="1592580"/>
              </a:tblGrid>
              <a:tr h="835152">
                <a:tc gridSpan="4">
                  <a:txBody>
                    <a:bodyPr/>
                    <a:lstStyle/>
                    <a:p>
                      <a:pPr algn="ctr"/>
                      <a:r>
                        <a:rPr lang="en-US" sz="2400" dirty="0" smtClean="0"/>
                        <a:t>Job Applicants who Have Applied For a Civil Service</a:t>
                      </a:r>
                      <a:r>
                        <a:rPr lang="en-US" sz="2400" baseline="0" dirty="0" smtClean="0"/>
                        <a:t> </a:t>
                      </a:r>
                      <a:r>
                        <a:rPr lang="en-US" sz="2400" dirty="0" smtClean="0"/>
                        <a:t>Job with Test Requirement</a:t>
                      </a:r>
                      <a:endParaRPr lang="en-US" sz="2400" dirty="0"/>
                    </a:p>
                  </a:txBody>
                  <a:tcPr marL="100584" marR="100584" marT="51816" marB="51816"/>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414528">
                <a:tc>
                  <a:txBody>
                    <a:bodyPr/>
                    <a:lstStyle/>
                    <a:p>
                      <a:pPr algn="ctr"/>
                      <a:r>
                        <a:rPr lang="en-US" sz="2000" dirty="0" smtClean="0"/>
                        <a:t>Year</a:t>
                      </a:r>
                      <a:endParaRPr lang="en-US" sz="2000" dirty="0"/>
                    </a:p>
                  </a:txBody>
                  <a:tcPr marL="100584" marR="100584" marT="51816" marB="51816"/>
                </a:tc>
                <a:tc>
                  <a:txBody>
                    <a:bodyPr/>
                    <a:lstStyle/>
                    <a:p>
                      <a:pPr algn="ctr"/>
                      <a:r>
                        <a:rPr lang="en-US" sz="2000" dirty="0" smtClean="0"/>
                        <a:t>Applied</a:t>
                      </a:r>
                      <a:endParaRPr lang="en-US" sz="2000" dirty="0"/>
                    </a:p>
                  </a:txBody>
                  <a:tcPr marL="100584" marR="100584" marT="51816" marB="51816"/>
                </a:tc>
                <a:tc>
                  <a:txBody>
                    <a:bodyPr/>
                    <a:lstStyle/>
                    <a:p>
                      <a:pPr algn="ctr"/>
                      <a:r>
                        <a:rPr lang="en-US" sz="2000" dirty="0" smtClean="0"/>
                        <a:t>Interviewed</a:t>
                      </a:r>
                      <a:endParaRPr lang="en-US" sz="2000" dirty="0"/>
                    </a:p>
                  </a:txBody>
                  <a:tcPr marL="100584" marR="100584" marT="51816" marB="51816"/>
                </a:tc>
                <a:tc>
                  <a:txBody>
                    <a:bodyPr/>
                    <a:lstStyle/>
                    <a:p>
                      <a:pPr algn="ctr"/>
                      <a:r>
                        <a:rPr lang="en-US" sz="2000" dirty="0" smtClean="0"/>
                        <a:t>Hired</a:t>
                      </a:r>
                      <a:endParaRPr lang="en-US" sz="2000" dirty="0"/>
                    </a:p>
                  </a:txBody>
                  <a:tcPr marL="100584" marR="100584" marT="51816" marB="51816"/>
                </a:tc>
              </a:tr>
              <a:tr h="1658112">
                <a:tc>
                  <a:txBody>
                    <a:bodyPr/>
                    <a:lstStyle/>
                    <a:p>
                      <a:pPr algn="ctr"/>
                      <a:r>
                        <a:rPr lang="en-US" sz="1700" dirty="0" smtClean="0"/>
                        <a:t>2011</a:t>
                      </a:r>
                    </a:p>
                    <a:p>
                      <a:pPr algn="ctr"/>
                      <a:r>
                        <a:rPr lang="en-US" sz="1700" dirty="0" smtClean="0"/>
                        <a:t>2012</a:t>
                      </a:r>
                    </a:p>
                    <a:p>
                      <a:pPr algn="ctr"/>
                      <a:r>
                        <a:rPr lang="en-US" sz="1700" dirty="0" smtClean="0"/>
                        <a:t>2013</a:t>
                      </a:r>
                    </a:p>
                    <a:p>
                      <a:pPr algn="ctr"/>
                      <a:r>
                        <a:rPr lang="en-US" sz="1700" dirty="0" smtClean="0"/>
                        <a:t>2014</a:t>
                      </a:r>
                    </a:p>
                    <a:p>
                      <a:pPr algn="ctr"/>
                      <a:r>
                        <a:rPr lang="en-US" sz="1700" dirty="0" smtClean="0"/>
                        <a:t>2015</a:t>
                      </a:r>
                    </a:p>
                    <a:p>
                      <a:pPr algn="ctr"/>
                      <a:r>
                        <a:rPr lang="en-US" sz="1700" b="1" dirty="0" smtClean="0"/>
                        <a:t>Year</a:t>
                      </a:r>
                      <a:r>
                        <a:rPr lang="en-US" sz="1700" b="1" baseline="0" dirty="0" smtClean="0"/>
                        <a:t>-to-Date</a:t>
                      </a:r>
                      <a:endParaRPr lang="en-US" sz="1700" b="1" dirty="0"/>
                    </a:p>
                  </a:txBody>
                  <a:tcPr marL="100584" marR="100584" marT="51816" marB="51816"/>
                </a:tc>
                <a:tc>
                  <a:txBody>
                    <a:bodyPr/>
                    <a:lstStyle/>
                    <a:p>
                      <a:pPr algn="ctr"/>
                      <a:r>
                        <a:rPr lang="en-US" sz="1700" dirty="0" smtClean="0"/>
                        <a:t>0</a:t>
                      </a:r>
                    </a:p>
                    <a:p>
                      <a:pPr algn="ctr"/>
                      <a:r>
                        <a:rPr lang="en-US" sz="1700" dirty="0" smtClean="0"/>
                        <a:t>1</a:t>
                      </a:r>
                    </a:p>
                    <a:p>
                      <a:pPr algn="ctr"/>
                      <a:r>
                        <a:rPr lang="en-US" sz="1700" dirty="0" smtClean="0"/>
                        <a:t>1</a:t>
                      </a:r>
                    </a:p>
                    <a:p>
                      <a:pPr algn="ctr"/>
                      <a:r>
                        <a:rPr lang="en-US" sz="1700" dirty="0" smtClean="0"/>
                        <a:t>3</a:t>
                      </a:r>
                    </a:p>
                    <a:p>
                      <a:pPr algn="ctr"/>
                      <a:r>
                        <a:rPr lang="en-US" sz="1700" dirty="0" smtClean="0"/>
                        <a:t>0</a:t>
                      </a:r>
                    </a:p>
                    <a:p>
                      <a:pPr algn="ctr"/>
                      <a:r>
                        <a:rPr lang="en-US" sz="1700" dirty="0" smtClean="0"/>
                        <a:t>5</a:t>
                      </a:r>
                    </a:p>
                  </a:txBody>
                  <a:tcPr marL="100584" marR="100584" marT="51816" marB="51816"/>
                </a:tc>
                <a:tc>
                  <a:txBody>
                    <a:bodyPr/>
                    <a:lstStyle/>
                    <a:p>
                      <a:pPr algn="ctr"/>
                      <a:r>
                        <a:rPr lang="en-US" sz="1700" dirty="0" smtClean="0"/>
                        <a:t>0</a:t>
                      </a:r>
                    </a:p>
                    <a:p>
                      <a:pPr algn="ctr"/>
                      <a:r>
                        <a:rPr lang="en-US" sz="1700" dirty="0" smtClean="0"/>
                        <a:t>1</a:t>
                      </a:r>
                    </a:p>
                    <a:p>
                      <a:pPr algn="ctr"/>
                      <a:r>
                        <a:rPr lang="en-US" sz="1700" dirty="0" smtClean="0"/>
                        <a:t>1</a:t>
                      </a:r>
                    </a:p>
                    <a:p>
                      <a:pPr algn="ctr"/>
                      <a:r>
                        <a:rPr lang="en-US" sz="1700" dirty="0" smtClean="0"/>
                        <a:t>2</a:t>
                      </a:r>
                    </a:p>
                    <a:p>
                      <a:pPr algn="ctr"/>
                      <a:r>
                        <a:rPr lang="en-US" sz="1700" dirty="0" smtClean="0"/>
                        <a:t>0</a:t>
                      </a:r>
                    </a:p>
                    <a:p>
                      <a:pPr algn="ctr"/>
                      <a:r>
                        <a:rPr lang="en-US" sz="1700" dirty="0" smtClean="0"/>
                        <a:t>4</a:t>
                      </a:r>
                    </a:p>
                  </a:txBody>
                  <a:tcPr marL="100584" marR="100584" marT="51816" marB="51816"/>
                </a:tc>
                <a:tc>
                  <a:txBody>
                    <a:bodyPr/>
                    <a:lstStyle/>
                    <a:p>
                      <a:pPr algn="ctr"/>
                      <a:r>
                        <a:rPr lang="en-US" sz="1700" dirty="0" smtClean="0"/>
                        <a:t>0</a:t>
                      </a:r>
                    </a:p>
                    <a:p>
                      <a:pPr algn="ctr"/>
                      <a:r>
                        <a:rPr lang="en-US" sz="1700" dirty="0" smtClean="0"/>
                        <a:t>0</a:t>
                      </a:r>
                    </a:p>
                    <a:p>
                      <a:pPr algn="ctr"/>
                      <a:r>
                        <a:rPr lang="en-US" sz="1700" dirty="0" smtClean="0"/>
                        <a:t>0</a:t>
                      </a:r>
                    </a:p>
                    <a:p>
                      <a:pPr algn="ctr"/>
                      <a:r>
                        <a:rPr lang="en-US" sz="1700" dirty="0" smtClean="0"/>
                        <a:t>2</a:t>
                      </a:r>
                    </a:p>
                    <a:p>
                      <a:pPr algn="ctr"/>
                      <a:r>
                        <a:rPr lang="en-US" sz="1700" dirty="0" smtClean="0"/>
                        <a:t>0</a:t>
                      </a:r>
                    </a:p>
                    <a:p>
                      <a:pPr algn="ctr"/>
                      <a:r>
                        <a:rPr lang="en-US" sz="1700" dirty="0" smtClean="0"/>
                        <a:t>2</a:t>
                      </a:r>
                    </a:p>
                  </a:txBody>
                  <a:tcPr marL="100584" marR="100584" marT="51816" marB="51816"/>
                </a:tc>
              </a:tr>
            </a:tbl>
          </a:graphicData>
        </a:graphic>
      </p:graphicFrame>
      <p:sp>
        <p:nvSpPr>
          <p:cNvPr id="12"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3"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4"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5"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05089928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914401" y="1538725"/>
            <a:ext cx="8229601" cy="5542794"/>
          </a:xfrm>
        </p:spPr>
        <p:txBody>
          <a:bodyPr>
            <a:normAutofit/>
          </a:bodyPr>
          <a:lstStyle/>
          <a:p>
            <a:pPr algn="just">
              <a:buClr>
                <a:schemeClr val="tx2"/>
              </a:buClr>
            </a:pPr>
            <a:r>
              <a:rPr lang="en-US" sz="2500" dirty="0" smtClean="0"/>
              <a:t>Collaborated with the Maryland State Department of Education, Division of  Rehabilitation Services to receive monthly tracking on the number of job applicants who have applied for a Certification and/or the number of applicants that were qualified/certified with a disability.</a:t>
            </a:r>
          </a:p>
        </p:txBody>
      </p:sp>
      <p:sp>
        <p:nvSpPr>
          <p:cNvPr id="2" name="TextBox 1"/>
          <p:cNvSpPr txBox="1"/>
          <p:nvPr/>
        </p:nvSpPr>
        <p:spPr>
          <a:xfrm>
            <a:off x="0" y="1381762"/>
            <a:ext cx="754380" cy="285754"/>
          </a:xfrm>
          <a:prstGeom prst="rect">
            <a:avLst/>
          </a:prstGeom>
          <a:noFill/>
        </p:spPr>
        <p:txBody>
          <a:bodyPr wrap="square" lIns="91429" tIns="45715" rIns="91429" bIns="45715" rtlCol="0">
            <a:spAutoFit/>
          </a:bodyPr>
          <a:lstStyle/>
          <a:p>
            <a:r>
              <a:rPr lang="en-US" sz="1200" dirty="0" smtClean="0"/>
              <a:t> </a:t>
            </a:r>
            <a:r>
              <a:rPr lang="en-US" sz="1200" dirty="0" smtClean="0">
                <a:solidFill>
                  <a:schemeClr val="bg1"/>
                </a:solidFill>
              </a:rPr>
              <a:t>16</a:t>
            </a:r>
            <a:endParaRPr lang="en-US" sz="1200" dirty="0">
              <a:solidFill>
                <a:schemeClr val="bg1"/>
              </a:solidFill>
            </a:endParaRPr>
          </a:p>
        </p:txBody>
      </p:sp>
      <p:sp>
        <p:nvSpPr>
          <p:cNvPr id="19" name="Title 1"/>
          <p:cNvSpPr>
            <a:spLocks noGrp="1"/>
          </p:cNvSpPr>
          <p:nvPr>
            <p:ph type="title"/>
          </p:nvPr>
        </p:nvSpPr>
        <p:spPr>
          <a:xfrm>
            <a:off x="674053" y="259080"/>
            <a:ext cx="8968740" cy="1122680"/>
          </a:xfrm>
        </p:spPr>
        <p:txBody>
          <a:bodyPr/>
          <a:lstStyle/>
          <a:p>
            <a:r>
              <a:rPr lang="en-US" sz="2500" b="1" dirty="0" smtClean="0"/>
              <a:t>EMPLOYMENT ACCOMPLISHMENTS </a:t>
            </a:r>
            <a:r>
              <a:rPr lang="en-US" sz="2000" b="1" dirty="0" smtClean="0"/>
              <a:t>(CONTINUED)</a:t>
            </a:r>
          </a:p>
        </p:txBody>
      </p:sp>
      <p:graphicFrame>
        <p:nvGraphicFramePr>
          <p:cNvPr id="11" name="Table 10"/>
          <p:cNvGraphicFramePr>
            <a:graphicFrameLocks noGrp="1"/>
          </p:cNvGraphicFramePr>
          <p:nvPr>
            <p:extLst>
              <p:ext uri="{D42A27DB-BD31-4B8C-83A1-F6EECF244321}">
                <p14:modId xmlns:p14="http://schemas.microsoft.com/office/powerpoint/2010/main" val="1253393201"/>
              </p:ext>
            </p:extLst>
          </p:nvPr>
        </p:nvGraphicFramePr>
        <p:xfrm>
          <a:off x="2819400" y="3581401"/>
          <a:ext cx="4777740" cy="3349388"/>
        </p:xfrm>
        <a:graphic>
          <a:graphicData uri="http://schemas.openxmlformats.org/drawingml/2006/table">
            <a:tbl>
              <a:tblPr firstRow="1" bandRow="1">
                <a:tableStyleId>{93296810-A885-4BE3-A3E7-6D5BEEA58F35}</a:tableStyleId>
              </a:tblPr>
              <a:tblGrid>
                <a:gridCol w="1592580"/>
                <a:gridCol w="1592580"/>
                <a:gridCol w="1592580"/>
              </a:tblGrid>
              <a:tr h="1068350">
                <a:tc gridSpan="3">
                  <a:txBody>
                    <a:bodyPr/>
                    <a:lstStyle/>
                    <a:p>
                      <a:pPr algn="ctr"/>
                      <a:r>
                        <a:rPr lang="en-US" sz="2000" dirty="0" smtClean="0"/>
                        <a:t>Applicants who</a:t>
                      </a:r>
                      <a:r>
                        <a:rPr lang="en-US" sz="2000" baseline="0" dirty="0" smtClean="0"/>
                        <a:t> have applied for a Certification and/or have qualified/certified with a disability</a:t>
                      </a:r>
                      <a:endParaRPr lang="en-US" sz="2000" dirty="0"/>
                    </a:p>
                  </a:txBody>
                  <a:tcPr marL="100584" marR="100584" marT="51816" marB="51816"/>
                </a:tc>
                <a:tc hMerge="1">
                  <a:txBody>
                    <a:bodyPr/>
                    <a:lstStyle/>
                    <a:p>
                      <a:endParaRPr lang="en-US" dirty="0"/>
                    </a:p>
                  </a:txBody>
                  <a:tcPr/>
                </a:tc>
                <a:tc hMerge="1">
                  <a:txBody>
                    <a:bodyPr/>
                    <a:lstStyle/>
                    <a:p>
                      <a:endParaRPr lang="en-US" dirty="0"/>
                    </a:p>
                  </a:txBody>
                  <a:tcPr/>
                </a:tc>
              </a:tr>
              <a:tr h="1209040">
                <a:tc>
                  <a:txBody>
                    <a:bodyPr/>
                    <a:lstStyle/>
                    <a:p>
                      <a:pPr algn="ctr"/>
                      <a:r>
                        <a:rPr lang="en-US" sz="1800" dirty="0" smtClean="0"/>
                        <a:t>Year</a:t>
                      </a:r>
                      <a:endParaRPr lang="en-US" sz="1800" dirty="0"/>
                    </a:p>
                  </a:txBody>
                  <a:tcPr marL="100584" marR="100584" marT="51816" marB="51816"/>
                </a:tc>
                <a:tc>
                  <a:txBody>
                    <a:bodyPr/>
                    <a:lstStyle/>
                    <a:p>
                      <a:pPr algn="ctr"/>
                      <a:r>
                        <a:rPr lang="en-US" sz="1800" dirty="0" smtClean="0"/>
                        <a:t>Applied for Certification</a:t>
                      </a:r>
                      <a:endParaRPr lang="en-US" sz="1800" dirty="0"/>
                    </a:p>
                  </a:txBody>
                  <a:tcPr marL="100584" marR="100584" marT="51816" marB="51816"/>
                </a:tc>
                <a:tc>
                  <a:txBody>
                    <a:bodyPr/>
                    <a:lstStyle/>
                    <a:p>
                      <a:pPr algn="ctr"/>
                      <a:r>
                        <a:rPr lang="en-US" sz="1800" dirty="0" smtClean="0"/>
                        <a:t>Applicants</a:t>
                      </a:r>
                      <a:r>
                        <a:rPr lang="en-US" sz="1800" baseline="0" dirty="0" smtClean="0"/>
                        <a:t> Qualified/</a:t>
                      </a:r>
                    </a:p>
                    <a:p>
                      <a:pPr algn="ctr"/>
                      <a:r>
                        <a:rPr lang="en-US" sz="1800" baseline="0" dirty="0" smtClean="0"/>
                        <a:t>Certified with a disability</a:t>
                      </a:r>
                      <a:endParaRPr lang="en-US" sz="1800" dirty="0"/>
                    </a:p>
                  </a:txBody>
                  <a:tcPr marL="100584" marR="100584" marT="51816" marB="51816"/>
                </a:tc>
              </a:tr>
              <a:tr h="1071998">
                <a:tc>
                  <a:txBody>
                    <a:bodyPr/>
                    <a:lstStyle/>
                    <a:p>
                      <a:pPr algn="ctr"/>
                      <a:r>
                        <a:rPr lang="en-US" sz="1700" dirty="0" smtClean="0"/>
                        <a:t>2014</a:t>
                      </a:r>
                    </a:p>
                    <a:p>
                      <a:pPr algn="ctr"/>
                      <a:r>
                        <a:rPr lang="en-US" sz="1700" dirty="0" smtClean="0"/>
                        <a:t>2015</a:t>
                      </a:r>
                    </a:p>
                    <a:p>
                      <a:pPr algn="ctr"/>
                      <a:r>
                        <a:rPr lang="en-US" sz="1700" b="1" dirty="0" smtClean="0"/>
                        <a:t>Year</a:t>
                      </a:r>
                      <a:r>
                        <a:rPr lang="en-US" sz="1700" b="1" baseline="0" dirty="0" smtClean="0"/>
                        <a:t>-to-Date</a:t>
                      </a:r>
                      <a:endParaRPr lang="en-US" sz="1700" b="1" dirty="0"/>
                    </a:p>
                  </a:txBody>
                  <a:tcPr marL="100584" marR="100584" marT="51816" marB="51816"/>
                </a:tc>
                <a:tc>
                  <a:txBody>
                    <a:bodyPr/>
                    <a:lstStyle/>
                    <a:p>
                      <a:pPr algn="ctr"/>
                      <a:r>
                        <a:rPr lang="en-US" sz="1700" dirty="0" smtClean="0"/>
                        <a:t>2</a:t>
                      </a:r>
                    </a:p>
                    <a:p>
                      <a:pPr algn="ctr"/>
                      <a:r>
                        <a:rPr lang="en-US" sz="1700" dirty="0" smtClean="0"/>
                        <a:t>3</a:t>
                      </a:r>
                    </a:p>
                    <a:p>
                      <a:pPr algn="ctr"/>
                      <a:r>
                        <a:rPr lang="en-US" sz="1700" dirty="0" smtClean="0"/>
                        <a:t>5</a:t>
                      </a:r>
                    </a:p>
                  </a:txBody>
                  <a:tcPr marL="100584" marR="100584" marT="51816" marB="51816"/>
                </a:tc>
                <a:tc>
                  <a:txBody>
                    <a:bodyPr/>
                    <a:lstStyle/>
                    <a:p>
                      <a:pPr algn="ctr"/>
                      <a:r>
                        <a:rPr lang="en-US" sz="1700" dirty="0" smtClean="0"/>
                        <a:t>2</a:t>
                      </a:r>
                    </a:p>
                    <a:p>
                      <a:pPr algn="ctr"/>
                      <a:r>
                        <a:rPr lang="en-US" sz="1700" dirty="0" smtClean="0"/>
                        <a:t>3</a:t>
                      </a:r>
                    </a:p>
                    <a:p>
                      <a:pPr algn="ctr"/>
                      <a:r>
                        <a:rPr lang="en-US" sz="1700" dirty="0" smtClean="0"/>
                        <a:t>5</a:t>
                      </a:r>
                    </a:p>
                  </a:txBody>
                  <a:tcPr marL="100584" marR="100584" marT="51816" marB="51816"/>
                </a:tc>
              </a:tr>
            </a:tbl>
          </a:graphicData>
        </a:graphic>
      </p:graphicFrame>
      <p:sp>
        <p:nvSpPr>
          <p:cNvPr id="12"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3"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4"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5"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8977171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a:spLocks noGrp="1"/>
          </p:cNvSpPr>
          <p:nvPr>
            <p:ph idx="1"/>
          </p:nvPr>
        </p:nvSpPr>
        <p:spPr>
          <a:xfrm>
            <a:off x="914401" y="1291946"/>
            <a:ext cx="8229601" cy="5095240"/>
          </a:xfrm>
        </p:spPr>
        <p:txBody>
          <a:bodyPr>
            <a:noAutofit/>
          </a:bodyPr>
          <a:lstStyle/>
          <a:p>
            <a:pPr lvl="0" algn="just">
              <a:buClr>
                <a:schemeClr val="tx2"/>
              </a:buClr>
            </a:pPr>
            <a:r>
              <a:rPr lang="en-US" sz="2000" dirty="0"/>
              <a:t>Lou Ann Blake, Chair of the Commission, coordinated the eighth annual Jacobus tenBroek Disability Law Symposium, </a:t>
            </a:r>
            <a:r>
              <a:rPr lang="en-US" sz="2000" i="1" dirty="0"/>
              <a:t>The ADA at Fifty: The Future of Disability Law and the Right to Live in the World</a:t>
            </a:r>
            <a:r>
              <a:rPr lang="en-US" sz="2000" dirty="0"/>
              <a:t>, on March 26-27, 2015. </a:t>
            </a:r>
          </a:p>
          <a:p>
            <a:pPr lvl="1" algn="just">
              <a:buClr>
                <a:schemeClr val="tx2"/>
              </a:buClr>
              <a:buFont typeface="Courier New" panose="02070309020205020404" pitchFamily="49" charset="0"/>
              <a:buChar char="o"/>
            </a:pPr>
            <a:r>
              <a:rPr lang="en-US" sz="2000" dirty="0"/>
              <a:t>Hosted by the National Federation of the Blind Jernigan Institute. </a:t>
            </a:r>
          </a:p>
          <a:p>
            <a:pPr lvl="1" algn="just">
              <a:buClr>
                <a:schemeClr val="tx2"/>
              </a:buClr>
              <a:buFont typeface="Courier New" panose="02070309020205020404" pitchFamily="49" charset="0"/>
              <a:buChar char="o"/>
            </a:pPr>
            <a:r>
              <a:rPr lang="en-US" sz="2000" dirty="0"/>
              <a:t>Brought over 220 disability law scholars, advocates, and government officials from throughout North America to Baltimore to envision the status of disability and disability law in 2040 and examine what remains to be done to achieve equality of opportunity for all. </a:t>
            </a:r>
          </a:p>
          <a:p>
            <a:pPr lvl="1" algn="just">
              <a:buClr>
                <a:schemeClr val="tx2"/>
              </a:buClr>
              <a:buFont typeface="Courier New" panose="02070309020205020404" pitchFamily="49" charset="0"/>
              <a:buChar char="o"/>
            </a:pPr>
            <a:r>
              <a:rPr lang="en-US" sz="2000" dirty="0"/>
              <a:t>Keynote speaker was Vanita Gupta, Acting Assistant Attorney General for Civil Rights, U.S. Department of Justice</a:t>
            </a:r>
            <a:r>
              <a:rPr lang="en-US" sz="2000" dirty="0" smtClean="0"/>
              <a:t>.</a:t>
            </a:r>
          </a:p>
          <a:p>
            <a:pPr algn="just">
              <a:buClr>
                <a:schemeClr val="tx2"/>
              </a:buClr>
            </a:pPr>
            <a:r>
              <a:rPr lang="en-US" sz="2000" dirty="0"/>
              <a:t>Employment committee began the creation and development of sample flyers to be reviewed and submitted to DHR to use in their creation and implementation of a marketing campaign to educate Baltimore City Governmental Departments, City Agencies and community resources of Baltimore City’s Hiring Preference for People with Disabilities.</a:t>
            </a:r>
          </a:p>
          <a:p>
            <a:pPr algn="just">
              <a:buClr>
                <a:schemeClr val="tx2"/>
              </a:buClr>
              <a:buFont typeface="Courier New" panose="02070309020205020404" pitchFamily="49" charset="0"/>
              <a:buChar char="o"/>
            </a:pPr>
            <a:endParaRPr lang="en-US" sz="2300" dirty="0"/>
          </a:p>
        </p:txBody>
      </p:sp>
      <p:sp>
        <p:nvSpPr>
          <p:cNvPr id="3" name="TextBox 2"/>
          <p:cNvSpPr txBox="1"/>
          <p:nvPr/>
        </p:nvSpPr>
        <p:spPr>
          <a:xfrm>
            <a:off x="0" y="1295400"/>
            <a:ext cx="754380" cy="369322"/>
          </a:xfrm>
          <a:prstGeom prst="rect">
            <a:avLst/>
          </a:prstGeom>
          <a:noFill/>
        </p:spPr>
        <p:txBody>
          <a:bodyPr wrap="square" lIns="91429" tIns="45715" rIns="91429" bIns="45715" rtlCol="0">
            <a:spAutoFit/>
          </a:bodyPr>
          <a:lstStyle/>
          <a:p>
            <a:r>
              <a:rPr lang="en-US" dirty="0" smtClean="0">
                <a:solidFill>
                  <a:schemeClr val="bg1"/>
                </a:solidFill>
              </a:rPr>
              <a:t> </a:t>
            </a:r>
            <a:r>
              <a:rPr lang="en-US" sz="1200" dirty="0" smtClean="0">
                <a:solidFill>
                  <a:schemeClr val="bg1"/>
                </a:solidFill>
              </a:rPr>
              <a:t>14</a:t>
            </a:r>
            <a:endParaRPr lang="en-US" sz="1200" dirty="0">
              <a:solidFill>
                <a:schemeClr val="bg1"/>
              </a:solidFill>
            </a:endParaRPr>
          </a:p>
        </p:txBody>
      </p:sp>
      <p:sp>
        <p:nvSpPr>
          <p:cNvPr id="11"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2"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3"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4"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6" name="Title 1"/>
          <p:cNvSpPr>
            <a:spLocks noGrp="1"/>
          </p:cNvSpPr>
          <p:nvPr>
            <p:ph type="title"/>
          </p:nvPr>
        </p:nvSpPr>
        <p:spPr>
          <a:xfrm>
            <a:off x="674053" y="259080"/>
            <a:ext cx="8968740" cy="1122680"/>
          </a:xfrm>
        </p:spPr>
        <p:txBody>
          <a:bodyPr/>
          <a:lstStyle/>
          <a:p>
            <a:r>
              <a:rPr lang="en-US" sz="2500" b="1" dirty="0" smtClean="0"/>
              <a:t>EMPLOYMENT ACCOMPLISHMENTS </a:t>
            </a:r>
            <a:r>
              <a:rPr lang="en-US" sz="2000" b="1" dirty="0" smtClean="0"/>
              <a:t>(CONTINUED)</a:t>
            </a:r>
          </a:p>
        </p:txBody>
      </p:sp>
    </p:spTree>
    <p:extLst>
      <p:ext uri="{BB962C8B-B14F-4D97-AF65-F5344CB8AC3E}">
        <p14:creationId xmlns:p14="http://schemas.microsoft.com/office/powerpoint/2010/main" val="16414716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674053" y="259080"/>
            <a:ext cx="8968740" cy="1122680"/>
          </a:xfrm>
        </p:spPr>
        <p:txBody>
          <a:bodyPr/>
          <a:lstStyle/>
          <a:p>
            <a:r>
              <a:rPr lang="en-US" sz="2500" b="1" dirty="0" smtClean="0"/>
              <a:t>LEGISLATIVE ACCOMPLISHMENTS</a:t>
            </a:r>
          </a:p>
        </p:txBody>
      </p:sp>
      <p:sp>
        <p:nvSpPr>
          <p:cNvPr id="24579" name="Content Placeholder 2"/>
          <p:cNvSpPr>
            <a:spLocks noGrp="1"/>
          </p:cNvSpPr>
          <p:nvPr>
            <p:ph idx="1"/>
          </p:nvPr>
        </p:nvSpPr>
        <p:spPr>
          <a:xfrm>
            <a:off x="914401" y="1554480"/>
            <a:ext cx="8229601" cy="5613400"/>
          </a:xfrm>
        </p:spPr>
        <p:txBody>
          <a:bodyPr rtlCol="0">
            <a:normAutofit/>
          </a:bodyPr>
          <a:lstStyle/>
          <a:p>
            <a:pPr marL="0" indent="0" algn="just">
              <a:buSzPct val="125000"/>
              <a:buNone/>
              <a:defRPr/>
            </a:pPr>
            <a:r>
              <a:rPr lang="en-US" sz="2500" b="1" dirty="0" smtClean="0"/>
              <a:t>Primary Goals: </a:t>
            </a:r>
            <a:r>
              <a:rPr lang="en-US" sz="2500" dirty="0" smtClean="0"/>
              <a:t>Monitor City legislation as well as develop and provide testimony during the Maryland General Assembly with respect to five (5) bills that affect the lives of individuals with disabilities.</a:t>
            </a:r>
          </a:p>
          <a:p>
            <a:pPr algn="just">
              <a:buSzPct val="125000"/>
              <a:buNone/>
              <a:defRPr/>
            </a:pPr>
            <a:r>
              <a:rPr lang="en-US" sz="2200" b="1" dirty="0" smtClean="0"/>
              <a:t>Accomplishments:</a:t>
            </a:r>
          </a:p>
          <a:p>
            <a:pPr algn="just">
              <a:lnSpc>
                <a:spcPct val="80000"/>
              </a:lnSpc>
              <a:buClr>
                <a:srgbClr val="0070C0"/>
              </a:buClr>
              <a:buSzPct val="125000"/>
              <a:defRPr/>
            </a:pPr>
            <a:r>
              <a:rPr lang="en-US" sz="2500" dirty="0" smtClean="0">
                <a:solidFill>
                  <a:prstClr val="black"/>
                </a:solidFill>
              </a:rPr>
              <a:t>State legislation: Evaluated all disability-related bills before the Maryland General Assembly. We tracked the progress of </a:t>
            </a:r>
            <a:r>
              <a:rPr lang="en-US" sz="2500" u="sng" dirty="0" smtClean="0">
                <a:solidFill>
                  <a:prstClr val="black"/>
                </a:solidFill>
              </a:rPr>
              <a:t>42 bills</a:t>
            </a:r>
            <a:r>
              <a:rPr lang="en-US" sz="2500" dirty="0" smtClean="0">
                <a:solidFill>
                  <a:prstClr val="black"/>
                </a:solidFill>
              </a:rPr>
              <a:t> and submitted testimony on the following </a:t>
            </a:r>
            <a:r>
              <a:rPr lang="en-US" sz="2500" u="sng" dirty="0" smtClean="0">
                <a:solidFill>
                  <a:prstClr val="black"/>
                </a:solidFill>
              </a:rPr>
              <a:t>16 bills</a:t>
            </a:r>
            <a:r>
              <a:rPr lang="en-US" sz="2500" dirty="0" smtClean="0">
                <a:solidFill>
                  <a:prstClr val="black"/>
                </a:solidFill>
              </a:rPr>
              <a:t>: </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House Bill 100: Developmental Disabilities Administration – Medicaid Fair Hearings </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Senate Bill 535 (HB152): Community Colleges – Tuition Waiver for Disabled Individuals – Requirements  </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Senate Bill  157: Consultation, Diagnosis, and Treatment of Mental and Emotional Disorders – Consent of Minors</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Senate Bill 848: Interagency Disabilities Board – Membership and Duties – Community Inclusion Training Oversight</a:t>
            </a:r>
            <a:endParaRPr lang="en-US" sz="2500" dirty="0" smtClean="0">
              <a:solidFill>
                <a:prstClr val="black"/>
              </a:solidFill>
            </a:endParaRPr>
          </a:p>
          <a:p>
            <a:pPr lvl="1" algn="just">
              <a:lnSpc>
                <a:spcPct val="80000"/>
              </a:lnSpc>
              <a:buClr>
                <a:srgbClr val="0070C0"/>
              </a:buClr>
              <a:buSzPct val="100000"/>
              <a:buNone/>
              <a:defRPr/>
            </a:pPr>
            <a:endParaRPr lang="en-US" sz="2000" dirty="0" smtClean="0">
              <a:solidFill>
                <a:prstClr val="black"/>
              </a:solidFill>
            </a:endParaRPr>
          </a:p>
          <a:p>
            <a:pPr lvl="1" algn="just">
              <a:lnSpc>
                <a:spcPct val="80000"/>
              </a:lnSpc>
              <a:buClr>
                <a:srgbClr val="0070C0"/>
              </a:buClr>
              <a:buSzPct val="100000"/>
              <a:buFont typeface="Courier New" pitchFamily="49" charset="0"/>
              <a:buChar char="o"/>
              <a:defRPr/>
            </a:pPr>
            <a:endParaRPr lang="en-US" sz="1800" dirty="0">
              <a:solidFill>
                <a:prstClr val="black"/>
              </a:solidFill>
            </a:endParaRPr>
          </a:p>
        </p:txBody>
      </p:sp>
      <p:sp>
        <p:nvSpPr>
          <p:cNvPr id="8"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9"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0"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282537860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74053" y="259080"/>
            <a:ext cx="8968740" cy="1122680"/>
          </a:xfrm>
        </p:spPr>
        <p:txBody>
          <a:bodyPr/>
          <a:lstStyle/>
          <a:p>
            <a:r>
              <a:rPr lang="en-US" sz="2500" b="1" dirty="0" smtClean="0"/>
              <a:t>LEGISLATIVE  ACCOMPLISHMENTS </a:t>
            </a:r>
            <a:r>
              <a:rPr lang="en-US" sz="2000" b="1" dirty="0" smtClean="0"/>
              <a:t>(CONTINUED)</a:t>
            </a:r>
          </a:p>
        </p:txBody>
      </p:sp>
      <p:sp>
        <p:nvSpPr>
          <p:cNvPr id="25603" name="Content Placeholder 2"/>
          <p:cNvSpPr>
            <a:spLocks noGrp="1"/>
          </p:cNvSpPr>
          <p:nvPr>
            <p:ph idx="1"/>
          </p:nvPr>
        </p:nvSpPr>
        <p:spPr>
          <a:xfrm>
            <a:off x="914401" y="1468120"/>
            <a:ext cx="8229601" cy="4404360"/>
          </a:xfrm>
        </p:spPr>
        <p:txBody>
          <a:bodyPr rtlCol="0">
            <a:noAutofit/>
          </a:bodyPr>
          <a:lstStyle/>
          <a:p>
            <a:pPr>
              <a:lnSpc>
                <a:spcPct val="80000"/>
              </a:lnSpc>
              <a:buClr>
                <a:srgbClr val="0070C0"/>
              </a:buClr>
              <a:buSzPct val="125000"/>
              <a:defRPr/>
            </a:pPr>
            <a:r>
              <a:rPr lang="en-US" sz="2800" dirty="0" smtClean="0">
                <a:solidFill>
                  <a:prstClr val="black"/>
                </a:solidFill>
              </a:rPr>
              <a:t>Testimony provided for:</a:t>
            </a:r>
          </a:p>
          <a:p>
            <a:pPr lvl="1">
              <a:lnSpc>
                <a:spcPct val="80000"/>
              </a:lnSpc>
              <a:buClr>
                <a:srgbClr val="0070C0"/>
              </a:buClr>
              <a:buSzPct val="100000"/>
              <a:buFont typeface="Courier New" pitchFamily="49" charset="0"/>
              <a:buChar char="o"/>
              <a:defRPr/>
            </a:pPr>
            <a:r>
              <a:rPr lang="en-US" sz="2400" dirty="0" smtClean="0"/>
              <a:t>House </a:t>
            </a:r>
            <a:r>
              <a:rPr lang="en-US" sz="2400" dirty="0"/>
              <a:t>Bill 250: Income Tax – Subtraction Modification – Elderly or Disabled </a:t>
            </a:r>
            <a:r>
              <a:rPr lang="en-US" sz="2400" dirty="0" smtClean="0"/>
              <a:t>Individuals</a:t>
            </a:r>
          </a:p>
          <a:p>
            <a:pPr lvl="1">
              <a:lnSpc>
                <a:spcPct val="80000"/>
              </a:lnSpc>
              <a:buClr>
                <a:srgbClr val="0070C0"/>
              </a:buClr>
              <a:buSzPct val="100000"/>
              <a:buFont typeface="Courier New" pitchFamily="49" charset="0"/>
              <a:buChar char="o"/>
              <a:defRPr/>
            </a:pPr>
            <a:r>
              <a:rPr lang="en-US" sz="2400" dirty="0"/>
              <a:t>Senate Bill </a:t>
            </a:r>
            <a:r>
              <a:rPr lang="en-US" sz="2400" dirty="0" smtClean="0"/>
              <a:t>397: </a:t>
            </a:r>
            <a:r>
              <a:rPr lang="en-US" sz="2400" dirty="0">
                <a:solidFill>
                  <a:prstClr val="black"/>
                </a:solidFill>
              </a:rPr>
              <a:t>Developmental Disabilities Administration  - Licenses – Duties and Immunities – </a:t>
            </a:r>
            <a:r>
              <a:rPr lang="en-US" sz="2400" dirty="0" smtClean="0">
                <a:solidFill>
                  <a:prstClr val="black"/>
                </a:solidFill>
              </a:rPr>
              <a:t>Employees</a:t>
            </a:r>
          </a:p>
          <a:p>
            <a:pPr lvl="1">
              <a:lnSpc>
                <a:spcPct val="80000"/>
              </a:lnSpc>
              <a:buClr>
                <a:srgbClr val="0070C0"/>
              </a:buClr>
              <a:buSzPct val="100000"/>
              <a:buFont typeface="Courier New" pitchFamily="49" charset="0"/>
              <a:buChar char="o"/>
              <a:defRPr/>
            </a:pPr>
            <a:r>
              <a:rPr lang="en-US" sz="2400" dirty="0">
                <a:solidFill>
                  <a:prstClr val="black"/>
                </a:solidFill>
              </a:rPr>
              <a:t>Senate Bill 538 (HB535): Blind or Visually Impaired  Children – Individualized Education Programs – Orientation and Mobility Instruction </a:t>
            </a:r>
          </a:p>
          <a:p>
            <a:pPr lvl="1">
              <a:lnSpc>
                <a:spcPct val="80000"/>
              </a:lnSpc>
              <a:buClr>
                <a:srgbClr val="0070C0"/>
              </a:buClr>
              <a:buSzPct val="100000"/>
              <a:buFont typeface="Courier New" pitchFamily="49" charset="0"/>
              <a:buChar char="o"/>
              <a:defRPr/>
            </a:pPr>
            <a:r>
              <a:rPr lang="en-US" sz="2400" dirty="0">
                <a:solidFill>
                  <a:prstClr val="black"/>
                </a:solidFill>
              </a:rPr>
              <a:t>Senate Bill </a:t>
            </a:r>
            <a:r>
              <a:rPr lang="en-US" sz="2400" dirty="0" smtClean="0">
                <a:solidFill>
                  <a:prstClr val="black"/>
                </a:solidFill>
              </a:rPr>
              <a:t>562 </a:t>
            </a:r>
            <a:r>
              <a:rPr lang="en-US" sz="2400" dirty="0">
                <a:solidFill>
                  <a:prstClr val="black"/>
                </a:solidFill>
              </a:rPr>
              <a:t>(</a:t>
            </a:r>
            <a:r>
              <a:rPr lang="en-US" sz="2400" dirty="0" smtClean="0">
                <a:solidFill>
                  <a:prstClr val="black"/>
                </a:solidFill>
              </a:rPr>
              <a:t>HB473): Tax Credits </a:t>
            </a:r>
            <a:r>
              <a:rPr lang="en-US" sz="2400" dirty="0">
                <a:solidFill>
                  <a:prstClr val="black"/>
                </a:solidFill>
              </a:rPr>
              <a:t>– </a:t>
            </a:r>
            <a:r>
              <a:rPr lang="en-US" sz="2400" dirty="0" smtClean="0">
                <a:solidFill>
                  <a:prstClr val="black"/>
                </a:solidFill>
              </a:rPr>
              <a:t>Employment of Individuals  with Disabilities   </a:t>
            </a:r>
            <a:endParaRPr lang="en-US" sz="2400" dirty="0">
              <a:solidFill>
                <a:prstClr val="black"/>
              </a:solidFill>
            </a:endParaRPr>
          </a:p>
          <a:p>
            <a:pPr lvl="1">
              <a:lnSpc>
                <a:spcPct val="80000"/>
              </a:lnSpc>
              <a:buClr>
                <a:srgbClr val="0070C0"/>
              </a:buClr>
              <a:buSzPct val="100000"/>
              <a:buFont typeface="Courier New" pitchFamily="49" charset="0"/>
              <a:buChar char="o"/>
              <a:defRPr/>
            </a:pPr>
            <a:r>
              <a:rPr lang="en-US" sz="2400" dirty="0">
                <a:solidFill>
                  <a:prstClr val="black"/>
                </a:solidFill>
              </a:rPr>
              <a:t>Senate Bill  </a:t>
            </a:r>
            <a:r>
              <a:rPr lang="en-US" sz="2400" dirty="0" smtClean="0">
                <a:solidFill>
                  <a:prstClr val="black"/>
                </a:solidFill>
              </a:rPr>
              <a:t>563: </a:t>
            </a:r>
            <a:r>
              <a:rPr lang="en-US" sz="2400" dirty="0">
                <a:solidFill>
                  <a:prstClr val="black"/>
                </a:solidFill>
              </a:rPr>
              <a:t>Developmental Disabilities Administration </a:t>
            </a:r>
            <a:r>
              <a:rPr lang="en-US" sz="2400" dirty="0" smtClean="0">
                <a:solidFill>
                  <a:prstClr val="black"/>
                </a:solidFill>
              </a:rPr>
              <a:t> and Maryland Medical Assistance Program – Services – Military Families</a:t>
            </a:r>
            <a:endParaRPr lang="en-US" sz="2400" dirty="0">
              <a:solidFill>
                <a:prstClr val="black"/>
              </a:solidFill>
            </a:endParaRPr>
          </a:p>
          <a:p>
            <a:pPr lvl="1">
              <a:lnSpc>
                <a:spcPct val="80000"/>
              </a:lnSpc>
              <a:buClr>
                <a:srgbClr val="0070C0"/>
              </a:buClr>
              <a:buSzPct val="100000"/>
              <a:buFont typeface="Courier New" pitchFamily="49" charset="0"/>
              <a:buChar char="o"/>
              <a:defRPr/>
            </a:pPr>
            <a:r>
              <a:rPr lang="en-US" sz="2400" dirty="0" smtClean="0"/>
              <a:t>Senate Bill 761 (HB 1105): Disabled Individuals – Maryland ABLE Program - Established</a:t>
            </a:r>
            <a:endParaRPr lang="en-US" sz="2400" dirty="0"/>
          </a:p>
          <a:p>
            <a:pPr lvl="1">
              <a:lnSpc>
                <a:spcPct val="80000"/>
              </a:lnSpc>
              <a:buClr>
                <a:srgbClr val="0070C0"/>
              </a:buClr>
              <a:buSzPct val="100000"/>
              <a:buFont typeface="Courier New" pitchFamily="49" charset="0"/>
              <a:buChar char="o"/>
              <a:defRPr/>
            </a:pPr>
            <a:r>
              <a:rPr lang="en-US" sz="2400" dirty="0"/>
              <a:t>Senate Bill </a:t>
            </a:r>
            <a:r>
              <a:rPr lang="en-US" sz="2400" dirty="0" smtClean="0"/>
              <a:t>853 </a:t>
            </a:r>
            <a:r>
              <a:rPr lang="en-US" sz="2400" dirty="0"/>
              <a:t>(</a:t>
            </a:r>
            <a:r>
              <a:rPr lang="en-US" sz="2400" dirty="0" smtClean="0"/>
              <a:t>HB1161): Ethan Saylor Center for Self Advocates as Educators</a:t>
            </a:r>
          </a:p>
        </p:txBody>
      </p:sp>
      <p:sp>
        <p:nvSpPr>
          <p:cNvPr id="8"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9"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0"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27204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74053" y="259080"/>
            <a:ext cx="8968740" cy="1122680"/>
          </a:xfrm>
        </p:spPr>
        <p:txBody>
          <a:bodyPr/>
          <a:lstStyle/>
          <a:p>
            <a:r>
              <a:rPr lang="en-US" sz="2500" b="1" dirty="0" smtClean="0"/>
              <a:t>LEGISLATIVE  ACCOMPLISHMENTS </a:t>
            </a:r>
            <a:r>
              <a:rPr lang="en-US" sz="2000" b="1" dirty="0" smtClean="0"/>
              <a:t>(CONTINUED)</a:t>
            </a:r>
          </a:p>
        </p:txBody>
      </p:sp>
      <p:sp>
        <p:nvSpPr>
          <p:cNvPr id="25603" name="Content Placeholder 2"/>
          <p:cNvSpPr>
            <a:spLocks noGrp="1"/>
          </p:cNvSpPr>
          <p:nvPr>
            <p:ph idx="1"/>
          </p:nvPr>
        </p:nvSpPr>
        <p:spPr>
          <a:xfrm>
            <a:off x="990600" y="1468120"/>
            <a:ext cx="8153400" cy="5872480"/>
          </a:xfrm>
        </p:spPr>
        <p:txBody>
          <a:bodyPr rtlCol="0">
            <a:noAutofit/>
          </a:bodyPr>
          <a:lstStyle/>
          <a:p>
            <a:pPr algn="just">
              <a:lnSpc>
                <a:spcPct val="80000"/>
              </a:lnSpc>
              <a:buClr>
                <a:srgbClr val="0070C0"/>
              </a:buClr>
              <a:buSzPct val="125000"/>
              <a:defRPr/>
            </a:pPr>
            <a:r>
              <a:rPr lang="en-US" sz="2500" dirty="0" smtClean="0">
                <a:solidFill>
                  <a:prstClr val="black"/>
                </a:solidFill>
              </a:rPr>
              <a:t>Of the </a:t>
            </a:r>
            <a:r>
              <a:rPr lang="en-US" sz="2500" u="sng" dirty="0" smtClean="0">
                <a:solidFill>
                  <a:prstClr val="black"/>
                </a:solidFill>
              </a:rPr>
              <a:t>42 bills </a:t>
            </a:r>
            <a:r>
              <a:rPr lang="en-US" sz="2500" dirty="0" smtClean="0">
                <a:solidFill>
                  <a:prstClr val="black"/>
                </a:solidFill>
              </a:rPr>
              <a:t>followed, </a:t>
            </a:r>
            <a:r>
              <a:rPr lang="en-US" sz="2500" u="sng" dirty="0" smtClean="0">
                <a:solidFill>
                  <a:prstClr val="black"/>
                </a:solidFill>
              </a:rPr>
              <a:t>16 became law</a:t>
            </a:r>
            <a:r>
              <a:rPr lang="en-US" sz="2500" dirty="0" smtClean="0">
                <a:solidFill>
                  <a:prstClr val="black"/>
                </a:solidFill>
              </a:rPr>
              <a:t>:</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Senate </a:t>
            </a:r>
            <a:r>
              <a:rPr lang="en-US" sz="2000" dirty="0">
                <a:solidFill>
                  <a:prstClr val="black"/>
                </a:solidFill>
              </a:rPr>
              <a:t>Bill </a:t>
            </a:r>
            <a:r>
              <a:rPr lang="en-US" sz="2000" dirty="0" smtClean="0">
                <a:solidFill>
                  <a:prstClr val="black"/>
                </a:solidFill>
              </a:rPr>
              <a:t>110: Developmental Disabilities Administration – Low Intensity Support Services</a:t>
            </a:r>
          </a:p>
          <a:p>
            <a:pPr lvl="1" algn="just">
              <a:lnSpc>
                <a:spcPct val="80000"/>
              </a:lnSpc>
              <a:buClr>
                <a:srgbClr val="0070C0"/>
              </a:buClr>
              <a:buSzPct val="100000"/>
              <a:buFont typeface="Courier New" pitchFamily="49" charset="0"/>
              <a:buChar char="o"/>
              <a:defRPr/>
            </a:pPr>
            <a:r>
              <a:rPr lang="en-US" sz="2000" dirty="0">
                <a:solidFill>
                  <a:prstClr val="black"/>
                </a:solidFill>
              </a:rPr>
              <a:t>Senate Bill </a:t>
            </a:r>
            <a:r>
              <a:rPr lang="en-US" sz="2000" dirty="0" smtClean="0">
                <a:solidFill>
                  <a:prstClr val="black"/>
                </a:solidFill>
              </a:rPr>
              <a:t>74:  Task Force to Study Mental Health</a:t>
            </a:r>
          </a:p>
          <a:p>
            <a:pPr lvl="1" algn="just">
              <a:lnSpc>
                <a:spcPct val="80000"/>
              </a:lnSpc>
              <a:buClr>
                <a:srgbClr val="0070C0"/>
              </a:buClr>
              <a:buSzPct val="100000"/>
              <a:buFont typeface="Courier New" pitchFamily="49" charset="0"/>
              <a:buChar char="o"/>
              <a:defRPr/>
            </a:pPr>
            <a:r>
              <a:rPr lang="en-US" sz="2000" dirty="0" smtClean="0">
                <a:solidFill>
                  <a:prstClr val="black"/>
                </a:solidFill>
              </a:rPr>
              <a:t>House Bill 293: Guardianship, Advance Directives, and Surrogates – Disabled Persons and Mental Health Services</a:t>
            </a:r>
          </a:p>
          <a:p>
            <a:pPr lvl="1" algn="just">
              <a:lnSpc>
                <a:spcPct val="80000"/>
              </a:lnSpc>
              <a:buClr>
                <a:srgbClr val="0070C0"/>
              </a:buClr>
              <a:buSzPct val="100000"/>
              <a:buFont typeface="Courier New" pitchFamily="49" charset="0"/>
              <a:buChar char="o"/>
              <a:defRPr/>
            </a:pPr>
            <a:r>
              <a:rPr lang="en-US" sz="2000" dirty="0">
                <a:solidFill>
                  <a:prstClr val="black"/>
                </a:solidFill>
              </a:rPr>
              <a:t>House Bill 100: Developmental Disabilities Administration – Medicaid Fair Hearings </a:t>
            </a:r>
            <a:r>
              <a:rPr lang="en-US" sz="2000" dirty="0" smtClean="0">
                <a:solidFill>
                  <a:prstClr val="black"/>
                </a:solidFill>
              </a:rPr>
              <a:t> (with MCD testimony) </a:t>
            </a:r>
            <a:endParaRPr lang="en-US" sz="2000" dirty="0">
              <a:solidFill>
                <a:prstClr val="black"/>
              </a:solidFill>
            </a:endParaRPr>
          </a:p>
          <a:p>
            <a:pPr lvl="1" algn="just">
              <a:lnSpc>
                <a:spcPct val="80000"/>
              </a:lnSpc>
              <a:buClr>
                <a:srgbClr val="0070C0"/>
              </a:buClr>
              <a:buSzPct val="100000"/>
              <a:buFont typeface="Courier New" pitchFamily="49" charset="0"/>
              <a:buChar char="o"/>
              <a:defRPr/>
            </a:pPr>
            <a:r>
              <a:rPr lang="en-US" sz="2000" dirty="0">
                <a:solidFill>
                  <a:prstClr val="black"/>
                </a:solidFill>
              </a:rPr>
              <a:t>House Bill </a:t>
            </a:r>
            <a:r>
              <a:rPr lang="en-US" sz="2000" dirty="0" smtClean="0">
                <a:solidFill>
                  <a:prstClr val="black"/>
                </a:solidFill>
              </a:rPr>
              <a:t>109: Guardianship of the Person – Disabled Persons – Attorney Fees </a:t>
            </a:r>
          </a:p>
          <a:p>
            <a:pPr lvl="1" algn="just">
              <a:lnSpc>
                <a:spcPct val="80000"/>
              </a:lnSpc>
              <a:buClr>
                <a:srgbClr val="0070C0"/>
              </a:buClr>
              <a:buSzPct val="100000"/>
              <a:buFont typeface="Courier New" pitchFamily="49" charset="0"/>
              <a:buChar char="o"/>
              <a:defRPr/>
            </a:pPr>
            <a:r>
              <a:rPr lang="en-US" sz="2000" dirty="0">
                <a:solidFill>
                  <a:prstClr val="black"/>
                </a:solidFill>
              </a:rPr>
              <a:t>Senate Bill  </a:t>
            </a:r>
            <a:r>
              <a:rPr lang="en-US" sz="2000" dirty="0" smtClean="0">
                <a:solidFill>
                  <a:prstClr val="black"/>
                </a:solidFill>
              </a:rPr>
              <a:t>157: </a:t>
            </a:r>
            <a:r>
              <a:rPr lang="en-US" sz="2000" dirty="0">
                <a:solidFill>
                  <a:prstClr val="black"/>
                </a:solidFill>
              </a:rPr>
              <a:t>Consultation, Diagnosis, and Treatment of Mental and Emotional Disorders – Consent of Minors </a:t>
            </a:r>
            <a:r>
              <a:rPr lang="en-US" sz="2000" dirty="0" smtClean="0">
                <a:solidFill>
                  <a:prstClr val="black"/>
                </a:solidFill>
              </a:rPr>
              <a:t>(with MCD testimony) </a:t>
            </a:r>
            <a:endParaRPr lang="en-US" sz="2000" dirty="0">
              <a:solidFill>
                <a:prstClr val="black"/>
              </a:solidFill>
            </a:endParaRPr>
          </a:p>
          <a:p>
            <a:pPr lvl="1" algn="just">
              <a:lnSpc>
                <a:spcPct val="80000"/>
              </a:lnSpc>
              <a:buClr>
                <a:srgbClr val="0070C0"/>
              </a:buClr>
              <a:buSzPct val="100000"/>
              <a:buFont typeface="Courier New" pitchFamily="49" charset="0"/>
              <a:buChar char="o"/>
              <a:defRPr/>
            </a:pPr>
            <a:r>
              <a:rPr lang="en-US" sz="2000" dirty="0" smtClean="0">
                <a:solidFill>
                  <a:prstClr val="black"/>
                </a:solidFill>
              </a:rPr>
              <a:t>House </a:t>
            </a:r>
            <a:r>
              <a:rPr lang="en-US" sz="2000" dirty="0">
                <a:solidFill>
                  <a:prstClr val="black"/>
                </a:solidFill>
              </a:rPr>
              <a:t>Bill  </a:t>
            </a:r>
            <a:r>
              <a:rPr lang="en-US" sz="2000" dirty="0" smtClean="0">
                <a:solidFill>
                  <a:prstClr val="black"/>
                </a:solidFill>
              </a:rPr>
              <a:t>201: Vehicle Laws – Special Registration Plates and Parking Placards for Individuals with Disabilities – Licensed Physical Therapists</a:t>
            </a:r>
          </a:p>
          <a:p>
            <a:pPr lvl="1" algn="just">
              <a:lnSpc>
                <a:spcPct val="80000"/>
              </a:lnSpc>
              <a:buClr>
                <a:srgbClr val="0070C0"/>
              </a:buClr>
              <a:buSzPct val="100000"/>
              <a:buFont typeface="Courier New" pitchFamily="49" charset="0"/>
              <a:buChar char="o"/>
              <a:defRPr/>
            </a:pPr>
            <a:r>
              <a:rPr lang="en-US" sz="2000" dirty="0">
                <a:solidFill>
                  <a:prstClr val="black"/>
                </a:solidFill>
              </a:rPr>
              <a:t>Senate Bill </a:t>
            </a:r>
            <a:r>
              <a:rPr lang="en-US" sz="2000" dirty="0" smtClean="0">
                <a:solidFill>
                  <a:prstClr val="black"/>
                </a:solidFill>
              </a:rPr>
              <a:t>174</a:t>
            </a:r>
            <a:r>
              <a:rPr lang="en-US" sz="2000" dirty="0">
                <a:solidFill>
                  <a:prstClr val="black"/>
                </a:solidFill>
              </a:rPr>
              <a:t>: </a:t>
            </a:r>
            <a:r>
              <a:rPr lang="en-US" sz="2000" dirty="0" smtClean="0">
                <a:solidFill>
                  <a:prstClr val="black"/>
                </a:solidFill>
              </a:rPr>
              <a:t>Behavioral Health Administration - </a:t>
            </a:r>
            <a:r>
              <a:rPr lang="en-US" sz="2000" dirty="0">
                <a:solidFill>
                  <a:prstClr val="black"/>
                </a:solidFill>
              </a:rPr>
              <a:t>Behavioral Health </a:t>
            </a:r>
            <a:r>
              <a:rPr lang="en-US" sz="2000" dirty="0" smtClean="0">
                <a:solidFill>
                  <a:prstClr val="black"/>
                </a:solidFill>
              </a:rPr>
              <a:t> Advisory Council</a:t>
            </a:r>
          </a:p>
        </p:txBody>
      </p:sp>
      <p:sp>
        <p:nvSpPr>
          <p:cNvPr id="8"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9"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0"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5771396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674053" y="259080"/>
            <a:ext cx="8968740" cy="1122680"/>
          </a:xfrm>
        </p:spPr>
        <p:txBody>
          <a:bodyPr/>
          <a:lstStyle/>
          <a:p>
            <a:r>
              <a:rPr lang="en-US" sz="2500" b="1" dirty="0" smtClean="0"/>
              <a:t>LEGISLATIVE  ACCOMPLISHMENTS </a:t>
            </a:r>
            <a:r>
              <a:rPr lang="en-US" sz="2000" b="1" dirty="0" smtClean="0"/>
              <a:t>(CONTINUED)</a:t>
            </a:r>
          </a:p>
        </p:txBody>
      </p:sp>
      <p:sp>
        <p:nvSpPr>
          <p:cNvPr id="8"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9"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0"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2" name="Content Placeholder 2"/>
          <p:cNvSpPr txBox="1">
            <a:spLocks/>
          </p:cNvSpPr>
          <p:nvPr/>
        </p:nvSpPr>
        <p:spPr>
          <a:xfrm>
            <a:off x="990600" y="1468120"/>
            <a:ext cx="8153400" cy="5872480"/>
          </a:xfrm>
          <a:prstGeom prst="rect">
            <a:avLst/>
          </a:prstGeom>
        </p:spPr>
        <p:txBody>
          <a:bodyPr vert="horz" lIns="91429" tIns="45715" rIns="91429" bIns="45715" rtlCol="0">
            <a:noAutofit/>
          </a:bodyPr>
          <a:lstStyle/>
          <a:p>
            <a:pPr marL="291431" marR="0" lvl="0" indent="-291431" algn="just" defTabSz="777149" rtl="0" eaLnBrk="1" fontAlgn="auto" latinLnBrk="0" hangingPunct="1">
              <a:lnSpc>
                <a:spcPct val="80000"/>
              </a:lnSpc>
              <a:spcBef>
                <a:spcPct val="20000"/>
              </a:spcBef>
              <a:spcAft>
                <a:spcPts val="0"/>
              </a:spcAft>
              <a:buClr>
                <a:srgbClr val="0070C0"/>
              </a:buClr>
              <a:buSzPct val="125000"/>
              <a:buFont typeface="Arial" pitchFamily="34" charset="0"/>
              <a:buChar char="•"/>
              <a:tabLst/>
              <a:defRPr/>
            </a:pPr>
            <a:r>
              <a:rPr kumimoji="0" lang="en-US" sz="2500" b="0" i="0" u="none" strike="noStrike" kern="1200" cap="none" spc="0" normalizeH="0" baseline="0" noProof="0" dirty="0" smtClean="0">
                <a:ln>
                  <a:noFill/>
                </a:ln>
                <a:solidFill>
                  <a:prstClr val="black"/>
                </a:solidFill>
                <a:effectLst/>
                <a:uLnTx/>
                <a:uFillTx/>
                <a:latin typeface="+mn-lt"/>
                <a:ea typeface="+mn-ea"/>
                <a:cs typeface="+mn-cs"/>
              </a:rPr>
              <a:t>Of the </a:t>
            </a:r>
            <a:r>
              <a:rPr kumimoji="0" lang="en-US" sz="2500" b="0" i="0" u="sng" strike="noStrike" kern="1200" cap="none" spc="0" normalizeH="0" baseline="0" noProof="0" dirty="0" smtClean="0">
                <a:ln>
                  <a:noFill/>
                </a:ln>
                <a:solidFill>
                  <a:prstClr val="black"/>
                </a:solidFill>
                <a:effectLst/>
                <a:uLnTx/>
                <a:uFillTx/>
                <a:latin typeface="+mn-lt"/>
                <a:ea typeface="+mn-ea"/>
                <a:cs typeface="+mn-cs"/>
              </a:rPr>
              <a:t>42 bills </a:t>
            </a:r>
            <a:r>
              <a:rPr kumimoji="0" lang="en-US" sz="2500" b="0" i="0" u="none" strike="noStrike" kern="1200" cap="none" spc="0" normalizeH="0" baseline="0" noProof="0" dirty="0" smtClean="0">
                <a:ln>
                  <a:noFill/>
                </a:ln>
                <a:solidFill>
                  <a:prstClr val="black"/>
                </a:solidFill>
                <a:effectLst/>
                <a:uLnTx/>
                <a:uFillTx/>
                <a:latin typeface="+mn-lt"/>
                <a:ea typeface="+mn-ea"/>
                <a:cs typeface="+mn-cs"/>
              </a:rPr>
              <a:t>followed, </a:t>
            </a:r>
            <a:r>
              <a:rPr kumimoji="0" lang="en-US" sz="2500" b="0" i="0" u="sng" strike="noStrike" kern="1200" cap="none" spc="0" normalizeH="0" baseline="0" noProof="0" dirty="0" smtClean="0">
                <a:ln>
                  <a:noFill/>
                </a:ln>
                <a:solidFill>
                  <a:prstClr val="black"/>
                </a:solidFill>
                <a:effectLst/>
                <a:uLnTx/>
                <a:uFillTx/>
                <a:latin typeface="+mn-lt"/>
                <a:ea typeface="+mn-ea"/>
                <a:cs typeface="+mn-cs"/>
              </a:rPr>
              <a:t>16 became law</a:t>
            </a:r>
            <a:r>
              <a:rPr kumimoji="0" lang="en-US" sz="2500" b="0" i="0" u="none" strike="noStrike" kern="1200" cap="none" spc="0" normalizeH="0" baseline="0" noProof="0" dirty="0" smtClean="0">
                <a:ln>
                  <a:noFill/>
                </a:ln>
                <a:solidFill>
                  <a:prstClr val="black"/>
                </a:solidFill>
                <a:effectLst/>
                <a:uLnTx/>
                <a:uFillTx/>
                <a:latin typeface="+mn-lt"/>
                <a:ea typeface="+mn-ea"/>
                <a:cs typeface="+mn-cs"/>
              </a:rPr>
              <a:t>:</a:t>
            </a:r>
          </a:p>
          <a:p>
            <a:pPr marL="568325" lvl="1" indent="-173038" algn="just">
              <a:lnSpc>
                <a:spcPct val="80000"/>
              </a:lnSpc>
              <a:buClr>
                <a:srgbClr val="0070C0"/>
              </a:buClr>
              <a:buSzPct val="100000"/>
              <a:buFont typeface="Courier New" pitchFamily="49" charset="0"/>
              <a:buChar char="o"/>
              <a:defRPr/>
            </a:pPr>
            <a:r>
              <a:rPr lang="en-US" sz="2000" dirty="0" smtClean="0">
                <a:solidFill>
                  <a:prstClr val="black"/>
                </a:solidFill>
                <a:latin typeface="+mn-lt"/>
              </a:rPr>
              <a:t>Senate Bill  321: Baltimore City and Baltimore County – Police Mental Health Units – Pilot Program</a:t>
            </a:r>
          </a:p>
          <a:p>
            <a:pPr marL="568325" lvl="1" indent="-173038" algn="just">
              <a:lnSpc>
                <a:spcPct val="80000"/>
              </a:lnSpc>
              <a:buClr>
                <a:srgbClr val="0070C0"/>
              </a:buClr>
              <a:buSzPct val="100000"/>
              <a:buFont typeface="Courier New" pitchFamily="49" charset="0"/>
              <a:buChar char="o"/>
              <a:defRPr/>
            </a:pPr>
            <a:r>
              <a:rPr lang="en-US" sz="2000" dirty="0" smtClean="0">
                <a:solidFill>
                  <a:prstClr val="black"/>
                </a:solidFill>
                <a:latin typeface="+mn-lt"/>
              </a:rPr>
              <a:t>House Bill 535: Blind or Visually Impaired  Children – Individualized Education Programs – Orientation and Mobility Instruction (with MCD testimony) </a:t>
            </a:r>
          </a:p>
          <a:p>
            <a:pPr marL="568325" lvl="1" indent="-173038" algn="just">
              <a:lnSpc>
                <a:spcPct val="80000"/>
              </a:lnSpc>
              <a:buClr>
                <a:srgbClr val="0070C0"/>
              </a:buClr>
              <a:buSzPct val="100000"/>
              <a:buFont typeface="Courier New" pitchFamily="49" charset="0"/>
              <a:buChar char="o"/>
              <a:defRPr/>
            </a:pPr>
            <a:r>
              <a:rPr lang="en-US" sz="2000" dirty="0" smtClean="0">
                <a:solidFill>
                  <a:prstClr val="black"/>
                </a:solidFill>
                <a:latin typeface="+mn-lt"/>
              </a:rPr>
              <a:t>House Bill 473: Tax Credits – Employment of Individuals  with Disabilities   </a:t>
            </a:r>
          </a:p>
          <a:p>
            <a:pPr marL="568325" lvl="1" indent="-173038" algn="just">
              <a:lnSpc>
                <a:spcPct val="80000"/>
              </a:lnSpc>
              <a:buClr>
                <a:srgbClr val="0070C0"/>
              </a:buClr>
              <a:buSzPct val="100000"/>
              <a:buFont typeface="Courier New" pitchFamily="49" charset="0"/>
              <a:buChar char="o"/>
              <a:defRPr/>
            </a:pPr>
            <a:r>
              <a:rPr lang="en-US" sz="2000" dirty="0" smtClean="0">
                <a:solidFill>
                  <a:prstClr val="black"/>
                </a:solidFill>
                <a:latin typeface="+mn-lt"/>
              </a:rPr>
              <a:t>Senate Bill 563: Developmental Disabilities Administration  and Maryland Medical Assistance Program – Services – Military Families (with MCD testimony) </a:t>
            </a:r>
          </a:p>
          <a:p>
            <a:pPr marL="568325" lvl="1" indent="-173038" algn="just">
              <a:lnSpc>
                <a:spcPct val="80000"/>
              </a:lnSpc>
              <a:buClr>
                <a:srgbClr val="0070C0"/>
              </a:buClr>
              <a:buSzPct val="100000"/>
              <a:buFont typeface="Courier New" pitchFamily="49" charset="0"/>
              <a:buChar char="o"/>
              <a:defRPr/>
            </a:pPr>
            <a:r>
              <a:rPr lang="en-US" sz="2000" dirty="0" smtClean="0">
                <a:solidFill>
                  <a:prstClr val="black"/>
                </a:solidFill>
                <a:latin typeface="+mn-lt"/>
              </a:rPr>
              <a:t>House Bill 562: Health Insurance – Ambulance Service Providers – Direct Reimbursement – Repeal of Termination Date (with MCD testimony) </a:t>
            </a:r>
          </a:p>
          <a:p>
            <a:pPr marL="568325" lvl="1" indent="-173038" algn="just">
              <a:lnSpc>
                <a:spcPct val="80000"/>
              </a:lnSpc>
              <a:buClr>
                <a:srgbClr val="0070C0"/>
              </a:buClr>
              <a:buSzPct val="100000"/>
              <a:buFont typeface="Courier New" pitchFamily="49" charset="0"/>
              <a:buChar char="o"/>
              <a:defRPr/>
            </a:pPr>
            <a:r>
              <a:rPr lang="en-US" sz="2000" dirty="0" smtClean="0">
                <a:latin typeface="+mn-lt"/>
              </a:rPr>
              <a:t>Senate Bill 761: Disabled Individuals – Maryland ABLE Program – Established </a:t>
            </a:r>
            <a:r>
              <a:rPr lang="en-US" sz="2000" dirty="0" smtClean="0">
                <a:solidFill>
                  <a:prstClr val="black"/>
                </a:solidFill>
                <a:latin typeface="+mn-lt"/>
              </a:rPr>
              <a:t>(with MCD testimony ) </a:t>
            </a:r>
            <a:endParaRPr lang="en-US" sz="2000" dirty="0" smtClean="0">
              <a:latin typeface="+mn-lt"/>
            </a:endParaRPr>
          </a:p>
          <a:p>
            <a:pPr marL="568325" lvl="1" indent="-173038" algn="just">
              <a:lnSpc>
                <a:spcPct val="80000"/>
              </a:lnSpc>
              <a:buClr>
                <a:srgbClr val="0070C0"/>
              </a:buClr>
              <a:buSzPct val="100000"/>
              <a:buFont typeface="Courier New" pitchFamily="49" charset="0"/>
              <a:buChar char="o"/>
              <a:defRPr/>
            </a:pPr>
            <a:r>
              <a:rPr lang="en-US" sz="2000" dirty="0" smtClean="0">
                <a:latin typeface="+mn-lt"/>
              </a:rPr>
              <a:t>House Bill 1161: Ethan Saylor Center for Self Advocates as Educators </a:t>
            </a:r>
            <a:r>
              <a:rPr lang="en-US" sz="2000" dirty="0" smtClean="0">
                <a:solidFill>
                  <a:prstClr val="black"/>
                </a:solidFill>
                <a:latin typeface="+mn-lt"/>
              </a:rPr>
              <a:t>(with MCD testimony ) </a:t>
            </a:r>
            <a:endParaRPr lang="en-US" sz="2000" dirty="0" smtClean="0">
              <a:latin typeface="+mn-lt"/>
            </a:endParaRPr>
          </a:p>
          <a:p>
            <a:pPr marL="568325" lvl="1" indent="-173038" algn="just">
              <a:lnSpc>
                <a:spcPct val="80000"/>
              </a:lnSpc>
              <a:buClr>
                <a:srgbClr val="0070C0"/>
              </a:buClr>
              <a:buSzPct val="100000"/>
              <a:buFont typeface="Courier New" pitchFamily="49" charset="0"/>
              <a:buChar char="o"/>
              <a:defRPr/>
            </a:pPr>
            <a:r>
              <a:rPr lang="en-US" sz="2000" dirty="0" smtClean="0">
                <a:latin typeface="+mn-lt"/>
              </a:rPr>
              <a:t>House Bill 1172: Individuals with Developmental Disabilities – Providers - Licenses</a:t>
            </a:r>
          </a:p>
          <a:p>
            <a:pPr marL="631434" marR="0" lvl="1" indent="-242860" algn="just" defTabSz="777149" rtl="0" eaLnBrk="1" fontAlgn="auto" latinLnBrk="0" hangingPunct="1">
              <a:lnSpc>
                <a:spcPct val="80000"/>
              </a:lnSpc>
              <a:spcBef>
                <a:spcPct val="20000"/>
              </a:spcBef>
              <a:spcAft>
                <a:spcPts val="0"/>
              </a:spcAft>
              <a:buClr>
                <a:srgbClr val="0070C0"/>
              </a:buClr>
              <a:buSzPct val="100000"/>
              <a:buFont typeface="Courier New" pitchFamily="49" charset="0"/>
              <a:buChar char="o"/>
              <a:tabLst/>
              <a:defRPr/>
            </a:pPr>
            <a:endParaRPr kumimoji="0" lang="en-US" sz="2000" b="0" i="0" u="none" strike="noStrike" kern="1200" cap="none" spc="0" normalizeH="0" baseline="0" noProof="0" dirty="0" smtClean="0">
              <a:ln>
                <a:noFill/>
              </a:ln>
              <a:solidFill>
                <a:prstClr val="black"/>
              </a:solidFill>
              <a:effectLst/>
              <a:uLnTx/>
              <a:uFillTx/>
              <a:latin typeface="+mn-lt"/>
              <a:ea typeface="+mn-ea"/>
              <a:cs typeface="+mn-cs"/>
            </a:endParaRPr>
          </a:p>
        </p:txBody>
      </p:sp>
    </p:spTree>
    <p:extLst>
      <p:ext uri="{BB962C8B-B14F-4D97-AF65-F5344CB8AC3E}">
        <p14:creationId xmlns:p14="http://schemas.microsoft.com/office/powerpoint/2010/main" val="39434201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914400" y="259080"/>
            <a:ext cx="8229600" cy="1569720"/>
          </a:xfrm>
        </p:spPr>
        <p:txBody>
          <a:bodyPr>
            <a:normAutofit/>
          </a:bodyPr>
          <a:lstStyle/>
          <a:p>
            <a:r>
              <a:rPr lang="en-US" sz="2500" b="1" dirty="0" smtClean="0"/>
              <a:t>Mayor Stephanie Rawlings Blake</a:t>
            </a:r>
            <a:br>
              <a:rPr lang="en-US" sz="2500" b="1" dirty="0" smtClean="0"/>
            </a:br>
            <a:r>
              <a:rPr lang="en-US" sz="2500" b="1" dirty="0" smtClean="0"/>
              <a:t>Thanks the Sponsors of this Report </a:t>
            </a:r>
            <a:br>
              <a:rPr lang="en-US" sz="2500" b="1" dirty="0" smtClean="0"/>
            </a:br>
            <a:r>
              <a:rPr lang="en-US" sz="2500" b="1" dirty="0" smtClean="0"/>
              <a:t>and Accomplishment Event</a:t>
            </a:r>
          </a:p>
        </p:txBody>
      </p:sp>
      <p:sp>
        <p:nvSpPr>
          <p:cNvPr id="13315" name="Content Placeholder 2"/>
          <p:cNvSpPr>
            <a:spLocks noGrp="1"/>
          </p:cNvSpPr>
          <p:nvPr>
            <p:ph idx="1"/>
          </p:nvPr>
        </p:nvSpPr>
        <p:spPr>
          <a:xfrm>
            <a:off x="674053" y="2072640"/>
            <a:ext cx="8968740" cy="4404360"/>
          </a:xfrm>
        </p:spPr>
        <p:txBody>
          <a:bodyPr>
            <a:normAutofit/>
          </a:bodyPr>
          <a:lstStyle/>
          <a:p>
            <a:pPr marL="0" indent="0" algn="ctr">
              <a:buClr>
                <a:schemeClr val="tx2"/>
              </a:buClr>
              <a:buSzPct val="125000"/>
              <a:buNone/>
            </a:pPr>
            <a:r>
              <a:rPr lang="en-US" sz="2500" dirty="0" smtClean="0"/>
              <a:t>Hilton Baltimore</a:t>
            </a:r>
          </a:p>
          <a:p>
            <a:pPr marL="0" indent="0" algn="ctr">
              <a:buClr>
                <a:schemeClr val="tx2"/>
              </a:buClr>
              <a:buSzPct val="125000"/>
              <a:buNone/>
            </a:pPr>
            <a:r>
              <a:rPr lang="en-US" sz="2500" dirty="0" smtClean="0"/>
              <a:t>Johns </a:t>
            </a:r>
            <a:r>
              <a:rPr lang="en-US" sz="2500" dirty="0"/>
              <a:t>Hopkins </a:t>
            </a:r>
            <a:r>
              <a:rPr lang="en-US" sz="2500" dirty="0" smtClean="0"/>
              <a:t>University and Medicine</a:t>
            </a:r>
            <a:endParaRPr lang="en-US" sz="2500" dirty="0"/>
          </a:p>
          <a:p>
            <a:pPr marL="0" indent="0" algn="ctr">
              <a:buClr>
                <a:schemeClr val="tx2"/>
              </a:buClr>
              <a:buSzPct val="125000"/>
              <a:buNone/>
            </a:pPr>
            <a:r>
              <a:rPr lang="en-US" sz="2500" dirty="0" smtClean="0"/>
              <a:t>Johns Hopkins Bayview Medical Center</a:t>
            </a:r>
          </a:p>
          <a:p>
            <a:pPr marL="0" indent="0" algn="ctr">
              <a:buClr>
                <a:schemeClr val="tx2"/>
              </a:buClr>
              <a:buSzPct val="125000"/>
              <a:buNone/>
            </a:pPr>
            <a:r>
              <a:rPr lang="en-US" sz="2500" dirty="0" smtClean="0"/>
              <a:t> </a:t>
            </a:r>
          </a:p>
          <a:p>
            <a:pPr marL="0" indent="0">
              <a:buClr>
                <a:schemeClr val="tx2"/>
              </a:buClr>
              <a:buSzPct val="125000"/>
              <a:buNone/>
            </a:pPr>
            <a:endParaRPr lang="en-US" sz="3000" dirty="0" smtClean="0"/>
          </a:p>
          <a:p>
            <a:pPr>
              <a:buClr>
                <a:schemeClr val="tx2"/>
              </a:buClr>
              <a:buSzPct val="125000"/>
              <a:buFont typeface="Arial" charset="0"/>
              <a:buChar char="•"/>
            </a:pPr>
            <a:endParaRPr lang="en-US" sz="3000" dirty="0" smtClean="0"/>
          </a:p>
          <a:p>
            <a:pPr>
              <a:buFont typeface="Wingdings" pitchFamily="2" charset="2"/>
              <a:buNone/>
            </a:pPr>
            <a:endParaRPr lang="en-US" sz="3000" dirty="0" smtClean="0"/>
          </a:p>
        </p:txBody>
      </p:sp>
      <p:sp>
        <p:nvSpPr>
          <p:cNvPr id="4" name="Date Placeholder 3"/>
          <p:cNvSpPr>
            <a:spLocks noGrp="1"/>
          </p:cNvSpPr>
          <p:nvPr>
            <p:ph type="dt" sz="half" idx="10"/>
          </p:nvPr>
        </p:nvSpPr>
        <p:spPr/>
        <p:txBody>
          <a:bodyPr/>
          <a:lstStyle/>
          <a:p>
            <a:pPr>
              <a:defRPr/>
            </a:pPr>
            <a:r>
              <a:rPr lang="en-US" dirty="0" smtClean="0">
                <a:latin typeface="+mj-lt"/>
              </a:rPr>
              <a:t>July, 2015</a:t>
            </a:r>
            <a:endParaRPr lang="en-US" dirty="0">
              <a:latin typeface="+mj-lt"/>
            </a:endParaRPr>
          </a:p>
        </p:txBody>
      </p:sp>
      <p:sp>
        <p:nvSpPr>
          <p:cNvPr id="5" name="Footer Placeholder 4"/>
          <p:cNvSpPr>
            <a:spLocks noGrp="1"/>
          </p:cNvSpPr>
          <p:nvPr>
            <p:ph type="ftr" sz="quarter" idx="11"/>
          </p:nvPr>
        </p:nvSpPr>
        <p:spPr/>
        <p:txBody>
          <a:bodyPr/>
          <a:lstStyle/>
          <a:p>
            <a:pPr>
              <a:defRPr/>
            </a:pPr>
            <a:r>
              <a:rPr lang="en-US" dirty="0" smtClean="0">
                <a:latin typeface="+mj-lt"/>
              </a:rPr>
              <a:t>MCD FY 2015 Goals and Accomplishments</a:t>
            </a:r>
            <a:endParaRPr lang="en-US" dirty="0">
              <a:latin typeface="+mj-lt"/>
            </a:endParaRP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7953" y="4612452"/>
            <a:ext cx="1833178" cy="1604446"/>
          </a:xfrm>
          <a:prstGeom prst="rect">
            <a:avLst/>
          </a:prstGeom>
        </p:spPr>
      </p:pic>
      <p:pic>
        <p:nvPicPr>
          <p:cNvPr id="6" name="Picture 5"/>
          <p:cNvPicPr>
            <a:picLocks noChangeAspect="1"/>
          </p:cNvPicPr>
          <p:nvPr/>
        </p:nvPicPr>
        <p:blipFill>
          <a:blip r:embed="rId3" cstate="print"/>
          <a:stretch>
            <a:fillRect/>
          </a:stretch>
        </p:blipFill>
        <p:spPr>
          <a:xfrm>
            <a:off x="6582337" y="4592782"/>
            <a:ext cx="2588559" cy="1624117"/>
          </a:xfrm>
          <a:prstGeom prst="rect">
            <a:avLst/>
          </a:prstGeom>
        </p:spPr>
      </p:pic>
      <p:pic>
        <p:nvPicPr>
          <p:cNvPr id="7" name="Picture 6"/>
          <p:cNvPicPr>
            <a:picLocks noChangeAspect="1"/>
          </p:cNvPicPr>
          <p:nvPr/>
        </p:nvPicPr>
        <p:blipFill>
          <a:blip r:embed="rId4" cstate="print"/>
          <a:stretch>
            <a:fillRect/>
          </a:stretch>
        </p:blipFill>
        <p:spPr>
          <a:xfrm>
            <a:off x="2892613" y="5234553"/>
            <a:ext cx="3615765" cy="535867"/>
          </a:xfrm>
          <a:prstGeom prst="rect">
            <a:avLst/>
          </a:prstGeom>
        </p:spPr>
      </p:pic>
      <p:sp>
        <p:nvSpPr>
          <p:cNvPr id="11"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2"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830917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674053" y="259080"/>
            <a:ext cx="8968740" cy="1122680"/>
          </a:xfrm>
        </p:spPr>
        <p:txBody>
          <a:bodyPr>
            <a:normAutofit/>
          </a:bodyPr>
          <a:lstStyle/>
          <a:p>
            <a:pPr eaLnBrk="1" hangingPunct="1"/>
            <a:r>
              <a:rPr lang="en-US" altLang="en-US" sz="2500" b="1" dirty="0" smtClean="0"/>
              <a:t>TRANSPORTATION ACCOMPLISHMENTS</a:t>
            </a:r>
          </a:p>
        </p:txBody>
      </p:sp>
      <p:sp>
        <p:nvSpPr>
          <p:cNvPr id="26627" name="Content Placeholder 5"/>
          <p:cNvSpPr>
            <a:spLocks noGrp="1"/>
          </p:cNvSpPr>
          <p:nvPr>
            <p:ph idx="1"/>
          </p:nvPr>
        </p:nvSpPr>
        <p:spPr>
          <a:xfrm>
            <a:off x="1014266" y="1209041"/>
            <a:ext cx="8129735" cy="5994823"/>
          </a:xfrm>
        </p:spPr>
        <p:txBody>
          <a:bodyPr rtlCol="0">
            <a:normAutofit/>
          </a:bodyPr>
          <a:lstStyle/>
          <a:p>
            <a:pPr marL="0" indent="0" algn="just">
              <a:lnSpc>
                <a:spcPct val="80000"/>
              </a:lnSpc>
              <a:buNone/>
              <a:defRPr/>
            </a:pPr>
            <a:endParaRPr lang="en-US" sz="2500" dirty="0" smtClean="0"/>
          </a:p>
          <a:p>
            <a:pPr marL="0" indent="0" algn="just">
              <a:lnSpc>
                <a:spcPct val="80000"/>
              </a:lnSpc>
              <a:buSzPct val="125000"/>
              <a:buNone/>
              <a:defRPr/>
            </a:pPr>
            <a:r>
              <a:rPr lang="en-US" sz="2800" b="1" dirty="0" smtClean="0"/>
              <a:t>Primary Goal:  </a:t>
            </a:r>
            <a:r>
              <a:rPr lang="en-US" sz="2800" dirty="0" smtClean="0"/>
              <a:t>To improve transportation services and parking for people with disabilities.</a:t>
            </a:r>
          </a:p>
          <a:p>
            <a:pPr algn="just">
              <a:lnSpc>
                <a:spcPct val="80000"/>
              </a:lnSpc>
              <a:buSzPct val="125000"/>
              <a:buNone/>
              <a:defRPr/>
            </a:pPr>
            <a:endParaRPr lang="en-US" sz="2800" b="1" dirty="0" smtClean="0"/>
          </a:p>
          <a:p>
            <a:pPr algn="just">
              <a:lnSpc>
                <a:spcPct val="80000"/>
              </a:lnSpc>
              <a:buSzPct val="125000"/>
              <a:buNone/>
              <a:defRPr/>
            </a:pPr>
            <a:r>
              <a:rPr lang="en-US" sz="2800" b="1" dirty="0" smtClean="0"/>
              <a:t>Accomplishments</a:t>
            </a:r>
            <a:r>
              <a:rPr lang="en-US" sz="2200" b="1" dirty="0" smtClean="0"/>
              <a:t>:</a:t>
            </a:r>
          </a:p>
          <a:p>
            <a:pPr marL="0" indent="0" algn="just">
              <a:buClr>
                <a:schemeClr val="tx2"/>
              </a:buClr>
              <a:buSzPct val="125000"/>
              <a:buNone/>
              <a:defRPr/>
            </a:pPr>
            <a:r>
              <a:rPr lang="en-US" sz="2500" dirty="0" smtClean="0"/>
              <a:t>Partnered with the Baltimore Police Dept., the City and State Departments of Transportation and the MD Motor Vehicle Administration for targeted education and enforcement of accessible parking. The Accessible Parking Education and Enforcement Day was held on 10/15/14, resulted in: </a:t>
            </a:r>
          </a:p>
          <a:p>
            <a:pPr lvl="2" algn="just">
              <a:buClr>
                <a:schemeClr val="tx2"/>
              </a:buClr>
              <a:buSzPct val="100000"/>
              <a:defRPr/>
            </a:pPr>
            <a:r>
              <a:rPr lang="en-US" sz="2500" dirty="0" smtClean="0"/>
              <a:t>50 citizen contacts</a:t>
            </a:r>
          </a:p>
          <a:p>
            <a:pPr lvl="2" algn="just">
              <a:buClr>
                <a:schemeClr val="tx2"/>
              </a:buClr>
              <a:buSzPct val="100000"/>
              <a:defRPr/>
            </a:pPr>
            <a:r>
              <a:rPr lang="en-US" sz="2500" dirty="0" smtClean="0"/>
              <a:t>7 placards being confiscated</a:t>
            </a:r>
          </a:p>
          <a:p>
            <a:pPr lvl="2" algn="just">
              <a:buClr>
                <a:schemeClr val="tx2"/>
              </a:buClr>
              <a:buSzPct val="100000"/>
              <a:defRPr/>
            </a:pPr>
            <a:r>
              <a:rPr lang="en-US" sz="2500" dirty="0" smtClean="0"/>
              <a:t>12 citations issued</a:t>
            </a:r>
          </a:p>
          <a:p>
            <a:pPr lvl="2" algn="just">
              <a:buClr>
                <a:schemeClr val="tx2"/>
              </a:buClr>
              <a:buSzPct val="100000"/>
              <a:defRPr/>
            </a:pPr>
            <a:r>
              <a:rPr lang="en-US" sz="2500" dirty="0" smtClean="0"/>
              <a:t>$4,684 in citation revenue</a:t>
            </a:r>
          </a:p>
          <a:p>
            <a:pPr lvl="1" algn="just">
              <a:lnSpc>
                <a:spcPct val="80000"/>
              </a:lnSpc>
              <a:buClr>
                <a:schemeClr val="accent2"/>
              </a:buClr>
              <a:buSzPct val="125000"/>
              <a:buFont typeface="Arial" charset="0"/>
              <a:buChar char="•"/>
              <a:defRPr/>
            </a:pPr>
            <a:endParaRPr lang="en-US" sz="2000" dirty="0" smtClean="0"/>
          </a:p>
        </p:txBody>
      </p:sp>
      <p:sp>
        <p:nvSpPr>
          <p:cNvPr id="9"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0"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8"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51174478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674053" y="268239"/>
            <a:ext cx="8968740" cy="650644"/>
          </a:xfrm>
        </p:spPr>
        <p:txBody>
          <a:bodyPr/>
          <a:lstStyle/>
          <a:p>
            <a:pPr eaLnBrk="1" hangingPunct="1"/>
            <a:r>
              <a:rPr lang="en-US" altLang="en-US" sz="2000" b="1" dirty="0"/>
              <a:t>TRANSPORTATION ACCOMPLISHMENTS </a:t>
            </a:r>
            <a:r>
              <a:rPr lang="en-US" altLang="en-US" sz="1700" b="1" dirty="0"/>
              <a:t>(CONTINUED)</a:t>
            </a:r>
          </a:p>
        </p:txBody>
      </p:sp>
      <p:sp>
        <p:nvSpPr>
          <p:cNvPr id="27651" name="Content Placeholder 2"/>
          <p:cNvSpPr>
            <a:spLocks noGrp="1"/>
          </p:cNvSpPr>
          <p:nvPr>
            <p:ph idx="1"/>
          </p:nvPr>
        </p:nvSpPr>
        <p:spPr>
          <a:xfrm>
            <a:off x="674053" y="2284615"/>
            <a:ext cx="8766176" cy="3553518"/>
          </a:xfrm>
        </p:spPr>
        <p:txBody>
          <a:bodyPr rtlCol="0">
            <a:normAutofit/>
          </a:bodyPr>
          <a:lstStyle/>
          <a:p>
            <a:pPr marL="388575" lvl="1" indent="0">
              <a:lnSpc>
                <a:spcPct val="120000"/>
              </a:lnSpc>
              <a:buClr>
                <a:schemeClr val="tx2"/>
              </a:buClr>
              <a:buSzPct val="100000"/>
              <a:buNone/>
              <a:defRPr/>
            </a:pPr>
            <a:endParaRPr lang="en-US" sz="1600" dirty="0"/>
          </a:p>
          <a:p>
            <a:pPr marL="388575" lvl="1" indent="0">
              <a:lnSpc>
                <a:spcPct val="120000"/>
              </a:lnSpc>
              <a:buClr>
                <a:schemeClr val="tx2"/>
              </a:buClr>
              <a:buSzPct val="100000"/>
              <a:buNone/>
              <a:defRPr/>
            </a:pPr>
            <a:endParaRPr lang="en-US" sz="1600" dirty="0"/>
          </a:p>
          <a:p>
            <a:pPr marL="388575" lvl="1" indent="0">
              <a:lnSpc>
                <a:spcPct val="120000"/>
              </a:lnSpc>
              <a:buClr>
                <a:schemeClr val="tx2"/>
              </a:buClr>
              <a:buSzPct val="100000"/>
              <a:buNone/>
              <a:defRPr/>
            </a:pPr>
            <a:endParaRPr lang="en-US" sz="1600" dirty="0"/>
          </a:p>
        </p:txBody>
      </p:sp>
      <p:sp>
        <p:nvSpPr>
          <p:cNvPr id="2" name="TextBox 1"/>
          <p:cNvSpPr txBox="1"/>
          <p:nvPr/>
        </p:nvSpPr>
        <p:spPr>
          <a:xfrm>
            <a:off x="887507" y="1004127"/>
            <a:ext cx="8283388" cy="1184930"/>
          </a:xfrm>
          <a:prstGeom prst="rect">
            <a:avLst/>
          </a:prstGeom>
          <a:noFill/>
        </p:spPr>
        <p:txBody>
          <a:bodyPr wrap="square" lIns="91429" tIns="45715" rIns="91429" bIns="45715" rtlCol="0">
            <a:spAutoFit/>
          </a:bodyPr>
          <a:lstStyle/>
          <a:p>
            <a:pPr marL="291431" indent="-291431" fontAlgn="auto">
              <a:spcAft>
                <a:spcPts val="0"/>
              </a:spcAft>
              <a:buClr>
                <a:schemeClr val="tx2"/>
              </a:buClr>
              <a:buSzPct val="125000"/>
              <a:buFont typeface="Arial" panose="020B0604020202020204" pitchFamily="34" charset="0"/>
              <a:buChar char="•"/>
              <a:defRPr/>
            </a:pPr>
            <a:r>
              <a:rPr lang="en-US" dirty="0">
                <a:latin typeface="+mn-lt"/>
              </a:rPr>
              <a:t>Partnered with the Parking Authority of Baltimore City to provide feedback and awareness for Project Space initiative to improve accessible street parking in Baltimore.  As of June, 2015, this partnership has resulted in: </a:t>
            </a:r>
          </a:p>
          <a:p>
            <a:pPr marL="631434" lvl="1" indent="-242860">
              <a:buFont typeface="Arial" panose="020B0604020202020204" pitchFamily="34" charset="0"/>
              <a:buChar char="•"/>
            </a:pPr>
            <a:endParaRPr lang="en-US" sz="1700" dirty="0">
              <a:latin typeface="+mn-lt"/>
            </a:endParaRPr>
          </a:p>
        </p:txBody>
      </p:sp>
      <p:pic>
        <p:nvPicPr>
          <p:cNvPr id="11" name="Picture 10" descr="gallery-ruth"/>
          <p:cNvPicPr>
            <a:picLocks noGrp="1" noChangeAspect="1" noChangeArrowheads="1"/>
          </p:cNvPicPr>
          <p:nvPr/>
        </p:nvPicPr>
        <p:blipFill>
          <a:blip r:embed="rId3" cstate="print">
            <a:extLst>
              <a:ext uri="{28A0092B-C50C-407E-A947-70E740481C1C}">
                <a14:useLocalDpi xmlns:a14="http://schemas.microsoft.com/office/drawing/2010/main" val="0"/>
              </a:ext>
            </a:extLst>
          </a:blip>
          <a:srcRect l="17679" r="17679"/>
          <a:stretch>
            <a:fillRect/>
          </a:stretch>
        </p:blipFill>
        <p:spPr bwMode="auto">
          <a:xfrm>
            <a:off x="3436622" y="5755504"/>
            <a:ext cx="3308074" cy="155969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887507" y="2851262"/>
            <a:ext cx="8283388" cy="3170088"/>
          </a:xfrm>
          <a:prstGeom prst="rect">
            <a:avLst/>
          </a:prstGeom>
          <a:noFill/>
        </p:spPr>
        <p:txBody>
          <a:bodyPr wrap="square" lIns="91429" tIns="45715" rIns="91429" bIns="45715" rtlCol="0">
            <a:spAutoFit/>
          </a:bodyPr>
          <a:lstStyle/>
          <a:p>
            <a:pPr marL="288891" indent="-288891" algn="just">
              <a:spcBef>
                <a:spcPts val="255"/>
              </a:spcBef>
              <a:spcAft>
                <a:spcPts val="255"/>
              </a:spcAft>
              <a:buClr>
                <a:schemeClr val="tx2"/>
              </a:buClr>
              <a:buFont typeface="Arial" panose="020B0604020202020204" pitchFamily="34" charset="0"/>
              <a:buChar char="•"/>
            </a:pPr>
            <a:r>
              <a:rPr lang="en-US" dirty="0">
                <a:latin typeface="+mn-lt"/>
              </a:rPr>
              <a:t>The percentage of vehicles displaying a disability placard or plate while parked at a meter is at 5.5% </a:t>
            </a:r>
          </a:p>
          <a:p>
            <a:pPr marL="288891" indent="-288891" algn="just">
              <a:spcBef>
                <a:spcPts val="255"/>
              </a:spcBef>
              <a:spcAft>
                <a:spcPts val="255"/>
              </a:spcAft>
              <a:buClr>
                <a:schemeClr val="tx2"/>
              </a:buClr>
              <a:buFont typeface="Arial" panose="020B0604020202020204" pitchFamily="34" charset="0"/>
              <a:buChar char="•"/>
            </a:pPr>
            <a:r>
              <a:rPr lang="en-US" dirty="0">
                <a:latin typeface="+mn-lt"/>
              </a:rPr>
              <a:t>The percentage of total metered parking spaces occupied is at 69% (ideal number is between 80 and 85%)</a:t>
            </a:r>
          </a:p>
          <a:p>
            <a:pPr marL="288891" indent="-288891" algn="just">
              <a:spcBef>
                <a:spcPts val="255"/>
              </a:spcBef>
              <a:spcAft>
                <a:spcPts val="255"/>
              </a:spcAft>
              <a:buClr>
                <a:schemeClr val="tx2"/>
              </a:buClr>
              <a:buFont typeface="Arial" panose="020B0604020202020204" pitchFamily="34" charset="0"/>
              <a:buChar char="•"/>
            </a:pPr>
            <a:r>
              <a:rPr lang="en-US" dirty="0">
                <a:latin typeface="+mn-lt"/>
              </a:rPr>
              <a:t>The percentage of parking meters/spaces reserved for people with disabilities that are being used is 35.3%</a:t>
            </a:r>
          </a:p>
          <a:p>
            <a:pPr marL="288891" indent="-288891" algn="just">
              <a:spcBef>
                <a:spcPts val="255"/>
              </a:spcBef>
              <a:spcAft>
                <a:spcPts val="255"/>
              </a:spcAft>
              <a:buClr>
                <a:schemeClr val="tx2"/>
              </a:buClr>
              <a:buFont typeface="Arial" panose="020B0604020202020204" pitchFamily="34" charset="0"/>
              <a:buChar char="•"/>
            </a:pPr>
            <a:r>
              <a:rPr lang="en-US" dirty="0" smtClean="0">
                <a:latin typeface="+mn-lt"/>
              </a:rPr>
              <a:t>The number of disability placards reported as stolen to the Baltimore City Police Department is averaging 3 per month</a:t>
            </a:r>
            <a:endParaRPr lang="en-US" dirty="0">
              <a:latin typeface="+mn-lt"/>
            </a:endParaRPr>
          </a:p>
          <a:p>
            <a:pPr marL="288891" indent="-288891" algn="just">
              <a:spcBef>
                <a:spcPts val="255"/>
              </a:spcBef>
              <a:spcAft>
                <a:spcPts val="255"/>
              </a:spcAft>
              <a:buClr>
                <a:schemeClr val="tx2"/>
              </a:buClr>
              <a:buFont typeface="Arial" panose="020B0604020202020204" pitchFamily="34" charset="0"/>
              <a:buChar char="•"/>
            </a:pPr>
            <a:r>
              <a:rPr lang="en-US" dirty="0">
                <a:latin typeface="+mn-lt"/>
              </a:rPr>
              <a:t>Total parking meter revenues are up by $1.57 million (13.8%) vs. same period last year</a:t>
            </a:r>
          </a:p>
        </p:txBody>
      </p:sp>
      <p:pic>
        <p:nvPicPr>
          <p:cNvPr id="12" name="Picture 11"/>
          <p:cNvPicPr>
            <a:picLocks noChangeAspect="1"/>
          </p:cNvPicPr>
          <p:nvPr/>
        </p:nvPicPr>
        <p:blipFill>
          <a:blip r:embed="rId4" cstate="print"/>
          <a:stretch>
            <a:fillRect/>
          </a:stretch>
        </p:blipFill>
        <p:spPr>
          <a:xfrm>
            <a:off x="2411159" y="1981201"/>
            <a:ext cx="5236085" cy="870061"/>
          </a:xfrm>
          <a:prstGeom prst="rect">
            <a:avLst/>
          </a:prstGeom>
        </p:spPr>
      </p:pic>
      <p:sp>
        <p:nvSpPr>
          <p:cNvPr id="17"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8"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3"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4"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26032888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1" y="1174969"/>
            <a:ext cx="8229601" cy="4247306"/>
          </a:xfrm>
          <a:prstGeom prst="rect">
            <a:avLst/>
          </a:prstGeom>
        </p:spPr>
        <p:txBody>
          <a:bodyPr wrap="square" lIns="91429" tIns="45715" rIns="91429" bIns="45715">
            <a:spAutoFit/>
          </a:bodyPr>
          <a:lstStyle/>
          <a:p>
            <a:pPr marL="352384" lvl="1" indent="-352384" algn="just" fontAlgn="auto">
              <a:spcAft>
                <a:spcPts val="0"/>
              </a:spcAft>
              <a:buClr>
                <a:schemeClr val="tx2"/>
              </a:buClr>
              <a:buSzPct val="100000"/>
              <a:buFont typeface="Arial" pitchFamily="34" charset="0"/>
              <a:buChar char="•"/>
              <a:defRPr/>
            </a:pPr>
            <a:r>
              <a:rPr lang="en-US" dirty="0">
                <a:latin typeface="+mn-lt"/>
              </a:rPr>
              <a:t>Reviewed City information on street renovation projects to provide meaningful feedback for public access to government buildings, downtown and Park Heights locations. </a:t>
            </a:r>
          </a:p>
          <a:p>
            <a:pPr marL="352384" lvl="1" indent="-352384" algn="just" fontAlgn="auto">
              <a:spcAft>
                <a:spcPts val="0"/>
              </a:spcAft>
              <a:buClr>
                <a:schemeClr val="tx2"/>
              </a:buClr>
              <a:buSzPct val="100000"/>
              <a:buFont typeface="Arial" pitchFamily="34" charset="0"/>
              <a:buChar char="•"/>
              <a:defRPr/>
            </a:pPr>
            <a:r>
              <a:rPr lang="en-US" dirty="0">
                <a:latin typeface="+mn-lt"/>
              </a:rPr>
              <a:t>Advocated for improved Mobility services for paratransit users in Baltimore City through MTA’s Citizens Advisory Committee on Accessible Transportation as well as other local advocacy groups. This advocacy has resulted in a Mobility 90 day improvement plan that </a:t>
            </a:r>
            <a:r>
              <a:rPr lang="en-US" dirty="0" smtClean="0">
                <a:latin typeface="+mn-lt"/>
              </a:rPr>
              <a:t>the committee </a:t>
            </a:r>
            <a:r>
              <a:rPr lang="en-US" dirty="0">
                <a:latin typeface="+mn-lt"/>
              </a:rPr>
              <a:t>will be monitoring.  The plan includes:</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a:latin typeface="+mn-lt"/>
              </a:rPr>
              <a:t>Maximizing number of vehicles during peaks</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a:latin typeface="+mn-lt"/>
              </a:rPr>
              <a:t>Assigning </a:t>
            </a:r>
            <a:r>
              <a:rPr lang="en-US" b="1" i="1" dirty="0" smtClean="0">
                <a:latin typeface="+mn-lt"/>
              </a:rPr>
              <a:t>operators </a:t>
            </a:r>
            <a:r>
              <a:rPr lang="en-US" b="1" i="1" dirty="0">
                <a:latin typeface="+mn-lt"/>
              </a:rPr>
              <a:t>based on demand</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smtClean="0">
                <a:latin typeface="+mn-lt"/>
              </a:rPr>
              <a:t>Improving the Mobility </a:t>
            </a:r>
            <a:r>
              <a:rPr lang="en-US" b="1" i="1" dirty="0">
                <a:latin typeface="+mn-lt"/>
              </a:rPr>
              <a:t>scheduling </a:t>
            </a:r>
            <a:r>
              <a:rPr lang="en-US" b="1" i="1" dirty="0" smtClean="0">
                <a:latin typeface="+mn-lt"/>
              </a:rPr>
              <a:t>software</a:t>
            </a:r>
            <a:endParaRPr lang="en-US" b="1" i="1" dirty="0">
              <a:latin typeface="+mn-lt"/>
            </a:endParaRPr>
          </a:p>
          <a:p>
            <a:pPr marL="809530" lvl="2" indent="-352384" algn="just" fontAlgn="auto">
              <a:spcAft>
                <a:spcPts val="0"/>
              </a:spcAft>
              <a:buClr>
                <a:schemeClr val="tx2"/>
              </a:buClr>
              <a:buSzPct val="100000"/>
              <a:buFont typeface="Courier New" panose="02070309020205020404" pitchFamily="49" charset="0"/>
              <a:buChar char="o"/>
              <a:defRPr/>
            </a:pPr>
            <a:r>
              <a:rPr lang="en-US" b="1" i="1" dirty="0" smtClean="0">
                <a:latin typeface="+mn-lt"/>
              </a:rPr>
              <a:t>Updating </a:t>
            </a:r>
            <a:r>
              <a:rPr lang="en-US" b="1" i="1" dirty="0">
                <a:latin typeface="+mn-lt"/>
              </a:rPr>
              <a:t>the Trapeze GPS system maps</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a:latin typeface="+mn-lt"/>
              </a:rPr>
              <a:t>Putting 34 new vehicles into service</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a:latin typeface="+mn-lt"/>
              </a:rPr>
              <a:t>Updating the Mobility Radio systems</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smtClean="0">
                <a:latin typeface="+mn-lt"/>
              </a:rPr>
              <a:t>Revamping </a:t>
            </a:r>
            <a:r>
              <a:rPr lang="en-US" b="1" i="1" dirty="0">
                <a:latin typeface="+mn-lt"/>
              </a:rPr>
              <a:t>the No-Show validation procedures</a:t>
            </a:r>
          </a:p>
          <a:p>
            <a:pPr marL="809530" lvl="2" indent="-352384" algn="just" fontAlgn="auto">
              <a:spcAft>
                <a:spcPts val="0"/>
              </a:spcAft>
              <a:buClr>
                <a:schemeClr val="tx2"/>
              </a:buClr>
              <a:buSzPct val="100000"/>
              <a:buFont typeface="Courier New" panose="02070309020205020404" pitchFamily="49" charset="0"/>
              <a:buChar char="o"/>
              <a:defRPr/>
            </a:pPr>
            <a:r>
              <a:rPr lang="en-US" b="1" i="1" dirty="0" smtClean="0">
                <a:latin typeface="+mn-lt"/>
              </a:rPr>
              <a:t>Hiring </a:t>
            </a:r>
            <a:r>
              <a:rPr lang="en-US" b="1" i="1" dirty="0">
                <a:latin typeface="+mn-lt"/>
              </a:rPr>
              <a:t>additional 12 Call Center Agents</a:t>
            </a:r>
          </a:p>
        </p:txBody>
      </p:sp>
      <p:sp>
        <p:nvSpPr>
          <p:cNvPr id="11" name="Title 1"/>
          <p:cNvSpPr txBox="1">
            <a:spLocks/>
          </p:cNvSpPr>
          <p:nvPr/>
        </p:nvSpPr>
        <p:spPr>
          <a:xfrm>
            <a:off x="674053" y="268239"/>
            <a:ext cx="8968740" cy="650644"/>
          </a:xfrm>
          <a:prstGeom prst="rect">
            <a:avLst/>
          </a:prstGeom>
        </p:spPr>
        <p:txBody>
          <a:bodyPr vert="horz" lIns="91429" tIns="45715" rIns="91429" bIns="45715" rtlCol="0" anchor="ctr">
            <a:normAutofit/>
          </a:bodyPr>
          <a:lstStyle>
            <a:lvl1pPr algn="ctr" defTabSz="777240" rtl="0" eaLnBrk="1" latinLnBrk="0" hangingPunct="1">
              <a:spcBef>
                <a:spcPct val="0"/>
              </a:spcBef>
              <a:buNone/>
              <a:defRPr sz="3740" kern="1200">
                <a:solidFill>
                  <a:schemeClr val="tx1"/>
                </a:solidFill>
                <a:latin typeface="+mj-lt"/>
                <a:ea typeface="+mj-ea"/>
                <a:cs typeface="+mj-cs"/>
              </a:defRPr>
            </a:lvl1pPr>
          </a:lstStyle>
          <a:p>
            <a:pPr fontAlgn="auto">
              <a:spcAft>
                <a:spcPts val="0"/>
              </a:spcAft>
            </a:pPr>
            <a:r>
              <a:rPr lang="en-US" altLang="en-US" sz="2000" b="1" dirty="0" smtClean="0"/>
              <a:t>TRANSPORTATION ACCOMPLISHMENTS </a:t>
            </a:r>
            <a:r>
              <a:rPr lang="en-US" altLang="en-US" sz="1700" b="1" dirty="0" smtClean="0"/>
              <a:t>(CONTINUED)</a:t>
            </a:r>
            <a:endParaRPr lang="en-US" altLang="en-US" sz="1700" b="1" dirty="0"/>
          </a:p>
        </p:txBody>
      </p:sp>
      <p:sp>
        <p:nvSpPr>
          <p:cNvPr id="9"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0"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8"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2"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1252856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74053" y="259080"/>
            <a:ext cx="8968740" cy="1122680"/>
          </a:xfrm>
        </p:spPr>
        <p:txBody>
          <a:bodyPr/>
          <a:lstStyle/>
          <a:p>
            <a:r>
              <a:rPr lang="en-US" sz="2500" b="1" dirty="0" smtClean="0"/>
              <a:t>MCD Committees and Members</a:t>
            </a:r>
          </a:p>
        </p:txBody>
      </p:sp>
      <p:sp>
        <p:nvSpPr>
          <p:cNvPr id="13315" name="Content Placeholder 2"/>
          <p:cNvSpPr>
            <a:spLocks noGrp="1"/>
          </p:cNvSpPr>
          <p:nvPr>
            <p:ph idx="1"/>
          </p:nvPr>
        </p:nvSpPr>
        <p:spPr>
          <a:xfrm>
            <a:off x="838201" y="1143000"/>
            <a:ext cx="8804593" cy="5334000"/>
          </a:xfrm>
        </p:spPr>
        <p:txBody>
          <a:bodyPr>
            <a:noAutofit/>
          </a:bodyPr>
          <a:lstStyle/>
          <a:p>
            <a:pPr marL="0" lvl="1" algn="just">
              <a:spcBef>
                <a:spcPts val="599"/>
              </a:spcBef>
              <a:buClr>
                <a:schemeClr val="tx2"/>
              </a:buClr>
              <a:buSzPct val="125000"/>
              <a:buFont typeface="Arial" charset="0"/>
              <a:buChar char="•"/>
            </a:pPr>
            <a:r>
              <a:rPr lang="en-US" sz="2000" b="1" dirty="0" smtClean="0"/>
              <a:t>Commission Development</a:t>
            </a:r>
          </a:p>
          <a:p>
            <a:pPr marL="0" lvl="1" indent="0" algn="just">
              <a:spcBef>
                <a:spcPts val="599"/>
              </a:spcBef>
              <a:buClr>
                <a:schemeClr val="tx2"/>
              </a:buClr>
              <a:buSzPct val="125000"/>
              <a:buNone/>
            </a:pPr>
            <a:r>
              <a:rPr lang="en-US" sz="1800" dirty="0" smtClean="0"/>
              <a:t>	Lou Ann  Blake, Michelle Cummings,</a:t>
            </a:r>
            <a:r>
              <a:rPr lang="en-US" sz="1800" dirty="0"/>
              <a:t> Lori Patria</a:t>
            </a:r>
            <a:endParaRPr lang="en-US" sz="1800" dirty="0" smtClean="0"/>
          </a:p>
          <a:p>
            <a:pPr marL="0" lvl="1" algn="just">
              <a:spcBef>
                <a:spcPts val="599"/>
              </a:spcBef>
              <a:buClr>
                <a:schemeClr val="tx2"/>
              </a:buClr>
              <a:buSzPct val="125000"/>
              <a:buFont typeface="Arial" charset="0"/>
              <a:buChar char="•"/>
            </a:pPr>
            <a:r>
              <a:rPr lang="en-US" sz="2000" b="1" dirty="0" smtClean="0"/>
              <a:t>Access</a:t>
            </a:r>
          </a:p>
          <a:p>
            <a:pPr marL="0" lvl="1" indent="0" algn="just">
              <a:spcBef>
                <a:spcPts val="599"/>
              </a:spcBef>
              <a:buClr>
                <a:schemeClr val="tx2"/>
              </a:buClr>
              <a:buSzPct val="125000"/>
              <a:buNone/>
            </a:pPr>
            <a:r>
              <a:rPr lang="en-US" sz="2000" dirty="0"/>
              <a:t>  </a:t>
            </a:r>
            <a:r>
              <a:rPr lang="en-US" sz="2000" dirty="0" smtClean="0"/>
              <a:t> 	</a:t>
            </a:r>
            <a:r>
              <a:rPr lang="en-US" sz="1800" dirty="0" smtClean="0"/>
              <a:t>John Carter, JoAnn Cason</a:t>
            </a:r>
            <a:r>
              <a:rPr lang="en-US" sz="1800" dirty="0"/>
              <a:t>, Phillip Chery, Dwight </a:t>
            </a:r>
            <a:r>
              <a:rPr lang="en-US" sz="1800" dirty="0" smtClean="0"/>
              <a:t>Daughton, Beverly Harris, </a:t>
            </a:r>
          </a:p>
          <a:p>
            <a:pPr marL="0" lvl="1" indent="0" algn="just">
              <a:spcBef>
                <a:spcPts val="599"/>
              </a:spcBef>
              <a:buClr>
                <a:schemeClr val="tx2"/>
              </a:buClr>
              <a:buSzPct val="125000"/>
              <a:buNone/>
            </a:pPr>
            <a:r>
              <a:rPr lang="en-US" sz="1800" dirty="0"/>
              <a:t>	</a:t>
            </a:r>
            <a:r>
              <a:rPr lang="en-US" sz="1800" dirty="0" smtClean="0"/>
              <a:t>Brenda </a:t>
            </a:r>
            <a:r>
              <a:rPr lang="en-US" sz="1800" dirty="0"/>
              <a:t>P. Haynes</a:t>
            </a:r>
            <a:r>
              <a:rPr lang="en-US" sz="1800" dirty="0" smtClean="0"/>
              <a:t>, Ph.D., Sarah Hope, Dezmaloyd  Moore, Paul </a:t>
            </a:r>
            <a:r>
              <a:rPr lang="en-US" sz="1800" dirty="0"/>
              <a:t>Overly, </a:t>
            </a:r>
            <a:endParaRPr lang="en-US" sz="1800" dirty="0" smtClean="0"/>
          </a:p>
          <a:p>
            <a:pPr marL="0" lvl="1" indent="0" algn="just">
              <a:spcBef>
                <a:spcPts val="599"/>
              </a:spcBef>
              <a:buClr>
                <a:schemeClr val="tx2"/>
              </a:buClr>
              <a:buSzPct val="125000"/>
              <a:buNone/>
            </a:pPr>
            <a:r>
              <a:rPr lang="en-US" sz="1800" dirty="0" smtClean="0"/>
              <a:t>	Phillip Scott, Ade Shittu, C. Maria </a:t>
            </a:r>
            <a:r>
              <a:rPr lang="en-US" sz="1800" dirty="0" smtClean="0"/>
              <a:t>Stokes, </a:t>
            </a:r>
            <a:r>
              <a:rPr lang="en-US" sz="1800" smtClean="0"/>
              <a:t>Erin Kelly</a:t>
            </a:r>
            <a:endParaRPr lang="en-US" sz="1800" dirty="0" smtClean="0"/>
          </a:p>
          <a:p>
            <a:pPr marL="0" lvl="1" algn="just">
              <a:spcBef>
                <a:spcPts val="599"/>
              </a:spcBef>
              <a:buClr>
                <a:schemeClr val="tx2"/>
              </a:buClr>
              <a:buSzPct val="125000"/>
              <a:buFont typeface="Arial" charset="0"/>
              <a:buChar char="•"/>
            </a:pPr>
            <a:r>
              <a:rPr lang="en-US" sz="2000" b="1" dirty="0" smtClean="0"/>
              <a:t>Emergency Preparedness and Response</a:t>
            </a:r>
            <a:endParaRPr lang="en-US" sz="1000" dirty="0" smtClean="0"/>
          </a:p>
          <a:p>
            <a:pPr marL="0" lvl="1" indent="0" algn="just">
              <a:spcBef>
                <a:spcPts val="599"/>
              </a:spcBef>
              <a:buClr>
                <a:schemeClr val="tx2"/>
              </a:buClr>
              <a:buSzPct val="125000"/>
              <a:buNone/>
            </a:pPr>
            <a:r>
              <a:rPr lang="en-US" sz="1800" dirty="0"/>
              <a:t>	</a:t>
            </a:r>
            <a:r>
              <a:rPr lang="en-US" sz="1800" dirty="0" smtClean="0"/>
              <a:t>Cecil </a:t>
            </a:r>
            <a:r>
              <a:rPr lang="en-US" sz="1800" dirty="0"/>
              <a:t>Fox, </a:t>
            </a:r>
            <a:r>
              <a:rPr lang="en-US" sz="1800" dirty="0" smtClean="0"/>
              <a:t>Crystal Bright, </a:t>
            </a:r>
            <a:r>
              <a:rPr lang="en-US" sz="1800" dirty="0"/>
              <a:t>Bernard Douglas, </a:t>
            </a:r>
            <a:r>
              <a:rPr lang="en-US" sz="1800" dirty="0" smtClean="0"/>
              <a:t>Deidre </a:t>
            </a:r>
            <a:r>
              <a:rPr lang="en-US" sz="1800" dirty="0"/>
              <a:t>Weems, </a:t>
            </a:r>
            <a:r>
              <a:rPr lang="en-US" sz="1800" dirty="0" smtClean="0"/>
              <a:t>Khalilah Yancey</a:t>
            </a:r>
          </a:p>
          <a:p>
            <a:pPr marL="0" lvl="1" algn="just">
              <a:spcBef>
                <a:spcPts val="599"/>
              </a:spcBef>
              <a:buClr>
                <a:schemeClr val="tx2"/>
              </a:buClr>
              <a:buSzPct val="125000"/>
              <a:buFont typeface="Arial" charset="0"/>
              <a:buChar char="•"/>
            </a:pPr>
            <a:r>
              <a:rPr lang="en-US" sz="2000" b="1" dirty="0" smtClean="0"/>
              <a:t>Employment</a:t>
            </a:r>
          </a:p>
          <a:p>
            <a:pPr marL="0" lvl="1" indent="0" algn="just">
              <a:spcBef>
                <a:spcPts val="599"/>
              </a:spcBef>
              <a:buClr>
                <a:schemeClr val="tx2"/>
              </a:buClr>
              <a:buSzPct val="125000"/>
              <a:buNone/>
            </a:pPr>
            <a:r>
              <a:rPr lang="en-US" sz="1800" dirty="0" smtClean="0"/>
              <a:t>	Lou </a:t>
            </a:r>
            <a:r>
              <a:rPr lang="en-US" sz="1800" dirty="0"/>
              <a:t>Ann  Blake</a:t>
            </a:r>
            <a:r>
              <a:rPr lang="en-US" sz="1800" dirty="0" smtClean="0"/>
              <a:t>, Joe Chin, Kimberly Grade, Gloria Diggs</a:t>
            </a:r>
            <a:r>
              <a:rPr lang="en-US" sz="1800" dirty="0"/>
              <a:t>, </a:t>
            </a:r>
            <a:r>
              <a:rPr lang="en-US" sz="1800" dirty="0" smtClean="0"/>
              <a:t>William Fields, </a:t>
            </a:r>
          </a:p>
          <a:p>
            <a:pPr marL="0" lvl="1" indent="0" algn="just">
              <a:spcBef>
                <a:spcPts val="599"/>
              </a:spcBef>
              <a:buClr>
                <a:schemeClr val="tx2"/>
              </a:buClr>
              <a:buSzPct val="125000"/>
              <a:buNone/>
            </a:pPr>
            <a:r>
              <a:rPr lang="en-US" sz="1800" dirty="0"/>
              <a:t>	</a:t>
            </a:r>
            <a:r>
              <a:rPr lang="en-US" sz="1800" dirty="0" smtClean="0"/>
              <a:t>Raymond Holmes, </a:t>
            </a:r>
            <a:r>
              <a:rPr lang="en-US" sz="1800" dirty="0"/>
              <a:t>Ph.D</a:t>
            </a:r>
            <a:r>
              <a:rPr lang="en-US" sz="1800" dirty="0" smtClean="0"/>
              <a:t>., Linda Doughty, Jessica Salmond, Ruth </a:t>
            </a:r>
            <a:r>
              <a:rPr lang="en-US" sz="1800" dirty="0"/>
              <a:t>Ann Wynegar</a:t>
            </a:r>
            <a:r>
              <a:rPr lang="en-US" sz="1800" dirty="0" smtClean="0"/>
              <a:t>, </a:t>
            </a:r>
          </a:p>
          <a:p>
            <a:pPr marL="0" lvl="1" indent="0" algn="just">
              <a:spcBef>
                <a:spcPts val="599"/>
              </a:spcBef>
              <a:buClr>
                <a:schemeClr val="tx2"/>
              </a:buClr>
              <a:buSzPct val="125000"/>
              <a:buNone/>
            </a:pPr>
            <a:r>
              <a:rPr lang="en-US" sz="1800" dirty="0"/>
              <a:t>	</a:t>
            </a:r>
            <a:r>
              <a:rPr lang="en-US" sz="1800" dirty="0" smtClean="0"/>
              <a:t>Sol Mogilensky</a:t>
            </a:r>
          </a:p>
          <a:p>
            <a:pPr marL="0" lvl="1" algn="just">
              <a:spcBef>
                <a:spcPts val="599"/>
              </a:spcBef>
              <a:buClr>
                <a:schemeClr val="tx2"/>
              </a:buClr>
              <a:buSzPct val="125000"/>
              <a:buFont typeface="Arial" charset="0"/>
              <a:buChar char="•"/>
            </a:pPr>
            <a:r>
              <a:rPr lang="en-US" sz="2000" b="1" dirty="0" smtClean="0"/>
              <a:t>Legislative</a:t>
            </a:r>
          </a:p>
          <a:p>
            <a:pPr marL="0" lvl="1" indent="0" algn="just">
              <a:spcBef>
                <a:spcPts val="599"/>
              </a:spcBef>
              <a:buClr>
                <a:schemeClr val="tx2"/>
              </a:buClr>
              <a:buSzPct val="125000"/>
              <a:buNone/>
            </a:pPr>
            <a:r>
              <a:rPr lang="en-US" sz="1800" dirty="0" smtClean="0"/>
              <a:t>	Carolyn </a:t>
            </a:r>
            <a:r>
              <a:rPr lang="en-US" sz="1800" dirty="0"/>
              <a:t>Cornick</a:t>
            </a:r>
            <a:r>
              <a:rPr lang="en-US" sz="1800" dirty="0" smtClean="0"/>
              <a:t>, </a:t>
            </a:r>
            <a:r>
              <a:rPr lang="en-US" sz="1800" dirty="0"/>
              <a:t>Robert Curran, Daniel Ewald, </a:t>
            </a:r>
            <a:r>
              <a:rPr lang="en-US" sz="1800" dirty="0" smtClean="0"/>
              <a:t> Jack Elam, Adam Levine, </a:t>
            </a:r>
          </a:p>
          <a:p>
            <a:pPr marL="0" lvl="1" indent="0" algn="just">
              <a:spcBef>
                <a:spcPts val="599"/>
              </a:spcBef>
              <a:buClr>
                <a:schemeClr val="tx2"/>
              </a:buClr>
              <a:buSzPct val="125000"/>
              <a:buNone/>
            </a:pPr>
            <a:r>
              <a:rPr lang="en-US" sz="1800" dirty="0"/>
              <a:t>	</a:t>
            </a:r>
            <a:r>
              <a:rPr lang="en-US" sz="1800" dirty="0" smtClean="0"/>
              <a:t>Victor Tervala</a:t>
            </a:r>
          </a:p>
          <a:p>
            <a:pPr marL="0" lvl="1" algn="just">
              <a:spcBef>
                <a:spcPts val="599"/>
              </a:spcBef>
              <a:buClr>
                <a:schemeClr val="tx2"/>
              </a:buClr>
              <a:buSzPct val="125000"/>
              <a:buFont typeface="Arial" charset="0"/>
              <a:buChar char="•"/>
            </a:pPr>
            <a:r>
              <a:rPr lang="en-US" sz="2000" b="1" dirty="0" smtClean="0"/>
              <a:t>Transportation</a:t>
            </a:r>
          </a:p>
          <a:p>
            <a:pPr marL="0" lvl="1" indent="0" algn="just">
              <a:spcBef>
                <a:spcPts val="599"/>
              </a:spcBef>
              <a:buClr>
                <a:schemeClr val="tx2"/>
              </a:buClr>
              <a:buSzPct val="125000"/>
              <a:buNone/>
            </a:pPr>
            <a:r>
              <a:rPr lang="en-US" sz="1800" dirty="0" smtClean="0"/>
              <a:t>	Charles Brown</a:t>
            </a:r>
            <a:r>
              <a:rPr lang="en-US" sz="1800" dirty="0"/>
              <a:t>, William </a:t>
            </a:r>
            <a:r>
              <a:rPr lang="en-US" sz="1800" dirty="0" smtClean="0"/>
              <a:t>Christian, David </a:t>
            </a:r>
            <a:r>
              <a:rPr lang="en-US" sz="1800" dirty="0"/>
              <a:t>Greenberg, </a:t>
            </a:r>
            <a:r>
              <a:rPr lang="en-US" sz="1800" dirty="0" smtClean="0"/>
              <a:t>Ivor Quashie</a:t>
            </a:r>
            <a:endParaRPr lang="en-US" sz="1800" dirty="0"/>
          </a:p>
          <a:p>
            <a:pPr>
              <a:buFont typeface="Wingdings" pitchFamily="2" charset="2"/>
              <a:buNone/>
            </a:pPr>
            <a:endParaRPr lang="en-US" sz="1100" dirty="0" smtClean="0"/>
          </a:p>
        </p:txBody>
      </p:sp>
      <p:sp>
        <p:nvSpPr>
          <p:cNvPr id="4" name="Date Placeholder 3"/>
          <p:cNvSpPr>
            <a:spLocks noGrp="1"/>
          </p:cNvSpPr>
          <p:nvPr>
            <p:ph type="dt" sz="half" idx="10"/>
          </p:nvPr>
        </p:nvSpPr>
        <p:spPr/>
        <p:txBody>
          <a:bodyPr/>
          <a:lstStyle/>
          <a:p>
            <a:pPr>
              <a:defRPr/>
            </a:pPr>
            <a:r>
              <a:rPr lang="en-US" dirty="0" smtClean="0">
                <a:latin typeface="+mj-lt"/>
              </a:rPr>
              <a:t>July, 2015</a:t>
            </a:r>
            <a:endParaRPr lang="en-US" dirty="0">
              <a:latin typeface="+mj-lt"/>
            </a:endParaRPr>
          </a:p>
        </p:txBody>
      </p:sp>
      <p:sp>
        <p:nvSpPr>
          <p:cNvPr id="5" name="Footer Placeholder 4"/>
          <p:cNvSpPr>
            <a:spLocks noGrp="1"/>
          </p:cNvSpPr>
          <p:nvPr>
            <p:ph type="ftr" sz="quarter" idx="11"/>
          </p:nvPr>
        </p:nvSpPr>
        <p:spPr/>
        <p:txBody>
          <a:bodyPr/>
          <a:lstStyle/>
          <a:p>
            <a:pPr>
              <a:defRPr/>
            </a:pPr>
            <a:r>
              <a:rPr lang="en-US" dirty="0" smtClean="0">
                <a:latin typeface="+mj-lt"/>
              </a:rPr>
              <a:t>MCD FY 2015 Goals and Accomplishments</a:t>
            </a:r>
            <a:endParaRPr lang="en-US" dirty="0">
              <a:latin typeface="+mj-lt"/>
            </a:endParaRPr>
          </a:p>
        </p:txBody>
      </p:sp>
      <p:sp>
        <p:nvSpPr>
          <p:cNvPr id="8"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1"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6104707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559217" y="86360"/>
            <a:ext cx="8968740" cy="1122680"/>
          </a:xfrm>
        </p:spPr>
        <p:txBody>
          <a:bodyPr/>
          <a:lstStyle/>
          <a:p>
            <a:r>
              <a:rPr lang="en-US" sz="2700" b="1" dirty="0" smtClean="0">
                <a:cs typeface="Times New Roman" pitchFamily="18" charset="0"/>
              </a:rPr>
              <a:t> Mayor’s Primary Goal</a:t>
            </a:r>
            <a:endParaRPr lang="en-US" sz="2700" b="1" dirty="0" smtClean="0"/>
          </a:p>
        </p:txBody>
      </p:sp>
      <p:sp>
        <p:nvSpPr>
          <p:cNvPr id="3" name="Content Placeholder 2"/>
          <p:cNvSpPr>
            <a:spLocks noGrp="1"/>
          </p:cNvSpPr>
          <p:nvPr>
            <p:ph idx="1"/>
          </p:nvPr>
        </p:nvSpPr>
        <p:spPr>
          <a:xfrm>
            <a:off x="914400" y="1036320"/>
            <a:ext cx="8229600" cy="6167543"/>
          </a:xfrm>
        </p:spPr>
        <p:txBody>
          <a:bodyPr>
            <a:normAutofit/>
          </a:bodyPr>
          <a:lstStyle/>
          <a:p>
            <a:pPr marL="0" indent="0" algn="ctr">
              <a:spcBef>
                <a:spcPts val="22"/>
              </a:spcBef>
              <a:buNone/>
            </a:pPr>
            <a:r>
              <a:rPr lang="en-US" b="1" dirty="0" smtClean="0">
                <a:cs typeface="Times New Roman" pitchFamily="18" charset="0"/>
              </a:rPr>
              <a:t>Primary Goal:  Increase the population of Baltimore City by 10,000 households/families.</a:t>
            </a:r>
            <a:endParaRPr lang="en-US" dirty="0" smtClean="0"/>
          </a:p>
          <a:p>
            <a:pPr marL="0" indent="0">
              <a:spcBef>
                <a:spcPts val="22"/>
              </a:spcBef>
              <a:buSzPct val="125000"/>
              <a:buNone/>
              <a:defRPr/>
            </a:pPr>
            <a:endParaRPr lang="en-US" sz="2900" b="1" dirty="0" smtClean="0">
              <a:cs typeface="Times New Roman" pitchFamily="18" charset="0"/>
            </a:endParaRPr>
          </a:p>
          <a:p>
            <a:pPr marL="0" indent="0">
              <a:spcBef>
                <a:spcPts val="22"/>
              </a:spcBef>
              <a:buSzPct val="125000"/>
              <a:buNone/>
              <a:defRPr/>
            </a:pPr>
            <a:r>
              <a:rPr lang="en-US" sz="2900" b="1" dirty="0" smtClean="0">
                <a:cs typeface="Times New Roman" pitchFamily="18" charset="0"/>
              </a:rPr>
              <a:t>Accomplishments:</a:t>
            </a:r>
          </a:p>
          <a:p>
            <a:pPr marL="189261" indent="-189261" algn="just">
              <a:spcBef>
                <a:spcPts val="22"/>
              </a:spcBef>
              <a:buClr>
                <a:schemeClr val="tx2"/>
              </a:buClr>
              <a:buSzPct val="125000"/>
              <a:defRPr/>
            </a:pPr>
            <a:r>
              <a:rPr lang="en-US" sz="2200" dirty="0" smtClean="0"/>
              <a:t>The </a:t>
            </a:r>
            <a:r>
              <a:rPr lang="en-US" sz="2200" dirty="0"/>
              <a:t>population of </a:t>
            </a:r>
            <a:r>
              <a:rPr lang="en-US" sz="2200" dirty="0" smtClean="0"/>
              <a:t>persons </a:t>
            </a:r>
            <a:r>
              <a:rPr lang="en-US" sz="2200" dirty="0"/>
              <a:t>with disabilities </a:t>
            </a:r>
            <a:r>
              <a:rPr lang="en-US" sz="2200" dirty="0" smtClean="0"/>
              <a:t>from </a:t>
            </a:r>
            <a:r>
              <a:rPr lang="en-US" sz="2200" dirty="0"/>
              <a:t>2009-2011 to </a:t>
            </a:r>
            <a:r>
              <a:rPr lang="en-US" sz="2200" dirty="0" smtClean="0"/>
              <a:t>2011-2013 </a:t>
            </a:r>
            <a:r>
              <a:rPr lang="en-US" sz="2200" dirty="0"/>
              <a:t>indicates an increase from approximately 15.1% to 15.8 % of the overall population</a:t>
            </a:r>
            <a:r>
              <a:rPr lang="en-US" sz="2200" dirty="0" smtClean="0"/>
              <a:t>.</a:t>
            </a:r>
          </a:p>
          <a:p>
            <a:pPr marL="189261" indent="-189261" algn="just">
              <a:spcBef>
                <a:spcPts val="22"/>
              </a:spcBef>
              <a:buClr>
                <a:schemeClr val="tx2"/>
              </a:buClr>
              <a:buSzPct val="125000"/>
              <a:buNone/>
              <a:defRPr/>
            </a:pPr>
            <a:r>
              <a:rPr lang="en-US" sz="2200" dirty="0"/>
              <a:t>  </a:t>
            </a:r>
            <a:r>
              <a:rPr lang="en-US" sz="2200" dirty="0" smtClean="0"/>
              <a:t> (based on Census </a:t>
            </a:r>
            <a:r>
              <a:rPr lang="en-US" sz="2200" dirty="0"/>
              <a:t>data</a:t>
            </a:r>
            <a:r>
              <a:rPr lang="en-US" sz="2200" dirty="0" smtClean="0"/>
              <a:t>)</a:t>
            </a:r>
            <a:endParaRPr lang="en-US" sz="8900" dirty="0" smtClean="0">
              <a:cs typeface="Times New Roman" pitchFamily="18" charset="0"/>
            </a:endParaRPr>
          </a:p>
        </p:txBody>
      </p:sp>
      <p:sp>
        <p:nvSpPr>
          <p:cNvPr id="4" name="Date Placeholder 3"/>
          <p:cNvSpPr>
            <a:spLocks noGrp="1"/>
          </p:cNvSpPr>
          <p:nvPr>
            <p:ph type="dt" sz="half" idx="10"/>
          </p:nvPr>
        </p:nvSpPr>
        <p:spPr/>
        <p:txBody>
          <a:bodyPr/>
          <a:lstStyle/>
          <a:p>
            <a:pPr>
              <a:defRPr/>
            </a:pPr>
            <a:r>
              <a:rPr lang="en-US" dirty="0" smtClean="0">
                <a:latin typeface="+mn-lt"/>
              </a:rPr>
              <a:t>July, 2015</a:t>
            </a:r>
            <a:endParaRPr lang="en-US" dirty="0">
              <a:latin typeface="+mn-lt"/>
            </a:endParaRPr>
          </a:p>
        </p:txBody>
      </p:sp>
      <p:sp>
        <p:nvSpPr>
          <p:cNvPr id="5" name="Footer Placeholder 4"/>
          <p:cNvSpPr>
            <a:spLocks noGrp="1"/>
          </p:cNvSpPr>
          <p:nvPr>
            <p:ph type="ftr" sz="quarter" idx="11"/>
          </p:nvPr>
        </p:nvSpPr>
        <p:spPr/>
        <p:txBody>
          <a:bodyPr/>
          <a:lstStyle/>
          <a:p>
            <a:pPr>
              <a:defRPr/>
            </a:pPr>
            <a:r>
              <a:rPr lang="en-US" dirty="0" smtClean="0">
                <a:latin typeface="+mn-lt"/>
              </a:rPr>
              <a:t>MCD FY 2015 Goals and Accomplishments</a:t>
            </a:r>
            <a:endParaRPr lang="en-US" dirty="0">
              <a:latin typeface="+mn-lt"/>
            </a:endParaRPr>
          </a:p>
        </p:txBody>
      </p:sp>
      <p:sp>
        <p:nvSpPr>
          <p:cNvPr id="9"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0"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pic>
        <p:nvPicPr>
          <p:cNvPr id="1026" name="Picture 2" descr="http://globalsiteplans.com/wp-content/uploads/2014/02/JADE_CLAYTON_16_02_2014_MAP.jpg"/>
          <p:cNvPicPr>
            <a:picLocks noChangeAspect="1" noChangeArrowheads="1"/>
          </p:cNvPicPr>
          <p:nvPr/>
        </p:nvPicPr>
        <p:blipFill>
          <a:blip r:embed="rId2" cstate="print"/>
          <a:srcRect/>
          <a:stretch>
            <a:fillRect/>
          </a:stretch>
        </p:blipFill>
        <p:spPr bwMode="auto">
          <a:xfrm>
            <a:off x="3916682" y="3505200"/>
            <a:ext cx="5080177" cy="3628613"/>
          </a:xfrm>
          <a:prstGeom prst="rect">
            <a:avLst/>
          </a:prstGeom>
          <a:noFill/>
        </p:spPr>
      </p:pic>
    </p:spTree>
    <p:extLst>
      <p:ext uri="{BB962C8B-B14F-4D97-AF65-F5344CB8AC3E}">
        <p14:creationId xmlns:p14="http://schemas.microsoft.com/office/powerpoint/2010/main" val="30249474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5"/>
          <p:cNvSpPr>
            <a:spLocks noGrp="1"/>
          </p:cNvSpPr>
          <p:nvPr>
            <p:ph type="title"/>
          </p:nvPr>
        </p:nvSpPr>
        <p:spPr>
          <a:xfrm>
            <a:off x="674053" y="259080"/>
            <a:ext cx="8968740" cy="1122680"/>
          </a:xfrm>
        </p:spPr>
        <p:txBody>
          <a:bodyPr/>
          <a:lstStyle/>
          <a:p>
            <a:pPr eaLnBrk="1" hangingPunct="1"/>
            <a:r>
              <a:rPr lang="en-US" sz="2500" b="1" dirty="0" smtClean="0">
                <a:cs typeface="Times New Roman" pitchFamily="18" charset="0"/>
              </a:rPr>
              <a:t>COMMISSION DEVELOPMENT ACCOMPLISHMENTS</a:t>
            </a:r>
          </a:p>
        </p:txBody>
      </p:sp>
      <p:sp>
        <p:nvSpPr>
          <p:cNvPr id="10243" name="Content Placeholder 6"/>
          <p:cNvSpPr>
            <a:spLocks noGrp="1"/>
          </p:cNvSpPr>
          <p:nvPr>
            <p:ph idx="1"/>
          </p:nvPr>
        </p:nvSpPr>
        <p:spPr>
          <a:xfrm>
            <a:off x="894080" y="1884218"/>
            <a:ext cx="8249920" cy="5095240"/>
          </a:xfrm>
        </p:spPr>
        <p:txBody>
          <a:bodyPr>
            <a:noAutofit/>
          </a:bodyPr>
          <a:lstStyle/>
          <a:p>
            <a:pPr marL="0" indent="0" algn="just">
              <a:lnSpc>
                <a:spcPct val="90000"/>
              </a:lnSpc>
              <a:buSzPct val="125000"/>
              <a:buNone/>
              <a:defRPr/>
            </a:pPr>
            <a:r>
              <a:rPr lang="en-US" sz="2500" b="1" dirty="0" smtClean="0">
                <a:cs typeface="Times New Roman" pitchFamily="18" charset="0"/>
              </a:rPr>
              <a:t>Primary Goal:</a:t>
            </a:r>
            <a:r>
              <a:rPr lang="en-US" sz="2500" b="1" dirty="0" smtClean="0"/>
              <a:t> </a:t>
            </a:r>
            <a:r>
              <a:rPr lang="en-US" sz="2500" dirty="0" smtClean="0"/>
              <a:t>Identify Commission vacancies and recruit appropriate diverse individuals for membership categories.</a:t>
            </a:r>
            <a:endParaRPr lang="en-US" sz="2500" dirty="0" smtClean="0">
              <a:cs typeface="Times New Roman" pitchFamily="18" charset="0"/>
            </a:endParaRPr>
          </a:p>
          <a:p>
            <a:pPr algn="just" eaLnBrk="1" hangingPunct="1">
              <a:lnSpc>
                <a:spcPct val="90000"/>
              </a:lnSpc>
              <a:buSzPct val="125000"/>
              <a:buNone/>
              <a:defRPr/>
            </a:pPr>
            <a:r>
              <a:rPr lang="en-US" sz="2500" b="1" dirty="0" smtClean="0">
                <a:cs typeface="Times New Roman" pitchFamily="18" charset="0"/>
              </a:rPr>
              <a:t>Accomplishments:</a:t>
            </a:r>
          </a:p>
          <a:p>
            <a:pPr algn="just">
              <a:lnSpc>
                <a:spcPct val="90000"/>
              </a:lnSpc>
              <a:buClr>
                <a:srgbClr val="0070C0"/>
              </a:buClr>
              <a:buSzPct val="125000"/>
              <a:buFont typeface="Arial" charset="0"/>
              <a:buChar char="•"/>
              <a:defRPr/>
            </a:pPr>
            <a:r>
              <a:rPr lang="en-US" sz="2000" dirty="0" smtClean="0">
                <a:cs typeface="Times New Roman" pitchFamily="18" charset="0"/>
              </a:rPr>
              <a:t>Recruited, oriented and assisted  three (3) potential Commission members with the Mayoral nomination process. </a:t>
            </a:r>
          </a:p>
          <a:p>
            <a:pPr lvl="1" algn="just">
              <a:lnSpc>
                <a:spcPct val="90000"/>
              </a:lnSpc>
              <a:buClr>
                <a:srgbClr val="0070C0"/>
              </a:buClr>
              <a:buSzPct val="125000"/>
              <a:buFont typeface="Courier New" panose="02070309020205020404" pitchFamily="49" charset="0"/>
              <a:buChar char="o"/>
              <a:defRPr/>
            </a:pPr>
            <a:r>
              <a:rPr lang="en-US" sz="1800" dirty="0" smtClean="0">
                <a:cs typeface="Times New Roman" pitchFamily="18" charset="0"/>
              </a:rPr>
              <a:t>Achieved representation from all City Council districts, except 10, 12, and 13.</a:t>
            </a:r>
          </a:p>
          <a:p>
            <a:pPr lvl="1" algn="just">
              <a:lnSpc>
                <a:spcPct val="90000"/>
              </a:lnSpc>
              <a:buClr>
                <a:srgbClr val="0070C0"/>
              </a:buClr>
              <a:buSzPct val="125000"/>
              <a:buFont typeface="Courier New" panose="02070309020205020404" pitchFamily="49" charset="0"/>
              <a:buChar char="o"/>
              <a:defRPr/>
            </a:pPr>
            <a:r>
              <a:rPr lang="en-US" sz="1800" dirty="0" smtClean="0">
                <a:cs typeface="Times New Roman" pitchFamily="18" charset="0"/>
              </a:rPr>
              <a:t>Oriented new members from the City Agencies; Office of Emergency Management and Fire Department.</a:t>
            </a:r>
          </a:p>
          <a:p>
            <a:pPr algn="just">
              <a:lnSpc>
                <a:spcPct val="90000"/>
              </a:lnSpc>
              <a:buClr>
                <a:srgbClr val="0070C0"/>
              </a:buClr>
              <a:buSzPct val="125000"/>
              <a:buFont typeface="Arial" charset="0"/>
              <a:buChar char="•"/>
              <a:defRPr/>
            </a:pPr>
            <a:r>
              <a:rPr lang="en-US" sz="2000" dirty="0" smtClean="0">
                <a:cs typeface="Times New Roman" pitchFamily="18" charset="0"/>
              </a:rPr>
              <a:t>Monitored attendance and, where appropriate, intervened to assist the Commission member or representative to attend the required number of meetings.</a:t>
            </a:r>
          </a:p>
          <a:p>
            <a:pPr algn="just">
              <a:lnSpc>
                <a:spcPct val="90000"/>
              </a:lnSpc>
              <a:buClr>
                <a:srgbClr val="0070C0"/>
              </a:buClr>
              <a:buSzPct val="125000"/>
              <a:buFont typeface="Arial" charset="0"/>
              <a:buChar char="•"/>
              <a:defRPr/>
            </a:pPr>
            <a:r>
              <a:rPr lang="en-US" sz="2000" dirty="0" smtClean="0">
                <a:cs typeface="Times New Roman" pitchFamily="18" charset="0"/>
              </a:rPr>
              <a:t>Represented the Commission at meetings and events, e.g.: The Maryland Commission on Disabilities and The Maryland Disability Forum.</a:t>
            </a:r>
          </a:p>
          <a:p>
            <a:pPr algn="just">
              <a:lnSpc>
                <a:spcPct val="90000"/>
              </a:lnSpc>
              <a:buClr>
                <a:srgbClr val="0070C0"/>
              </a:buClr>
              <a:buSzPct val="125000"/>
              <a:buFont typeface="Arial" charset="0"/>
              <a:buChar char="•"/>
              <a:defRPr/>
            </a:pPr>
            <a:r>
              <a:rPr lang="en-US" sz="2000" dirty="0" smtClean="0">
                <a:cs typeface="Times New Roman" pitchFamily="18" charset="0"/>
              </a:rPr>
              <a:t>Assured that accurate minutes of Commission meetings were recorded and disseminated.</a:t>
            </a:r>
            <a:endParaRPr lang="en-US" sz="2800" dirty="0" smtClean="0">
              <a:cs typeface="Times New Roman" pitchFamily="18" charset="0"/>
            </a:endParaRPr>
          </a:p>
        </p:txBody>
      </p:sp>
      <p:sp>
        <p:nvSpPr>
          <p:cNvPr id="13315" name="Date Placeholder 2"/>
          <p:cNvSpPr>
            <a:spLocks noGrp="1"/>
          </p:cNvSpPr>
          <p:nvPr>
            <p:ph type="dt" sz="half" idx="10"/>
          </p:nvPr>
        </p:nvSpPr>
        <p:spPr bwMode="auto">
          <a:ln>
            <a:miter lim="800000"/>
            <a:headEnd/>
            <a:tailEnd/>
          </a:ln>
        </p:spPr>
        <p:txBody>
          <a:bodyPr wrap="square" lIns="91429" tIns="45715" rIns="91429" bIns="45715" numCol="1" compatLnSpc="1">
            <a:prstTxWarp prst="textNoShape">
              <a:avLst/>
            </a:prstTxWarp>
          </a:bodyPr>
          <a:lstStyle/>
          <a:p>
            <a:pPr>
              <a:defRPr/>
            </a:pPr>
            <a:r>
              <a:rPr lang="en-US" dirty="0" smtClean="0">
                <a:latin typeface="+mj-lt"/>
              </a:rPr>
              <a:t>July, 2015</a:t>
            </a:r>
            <a:endParaRPr lang="en-US" dirty="0">
              <a:latin typeface="+mj-lt"/>
            </a:endParaRPr>
          </a:p>
        </p:txBody>
      </p:sp>
      <p:sp>
        <p:nvSpPr>
          <p:cNvPr id="13318" name="Footer Placeholder 7"/>
          <p:cNvSpPr>
            <a:spLocks noGrp="1"/>
          </p:cNvSpPr>
          <p:nvPr>
            <p:ph type="ftr" sz="quarter" idx="11"/>
          </p:nvPr>
        </p:nvSpPr>
        <p:spPr bwMode="auto">
          <a:ln>
            <a:miter lim="800000"/>
            <a:headEnd/>
            <a:tailEnd/>
          </a:ln>
        </p:spPr>
        <p:txBody>
          <a:bodyPr wrap="square" lIns="91429" tIns="45715" rIns="91429" bIns="45715" numCol="1" anchorCtr="0" compatLnSpc="1">
            <a:prstTxWarp prst="textNoShape">
              <a:avLst/>
            </a:prstTxWarp>
          </a:bodyPr>
          <a:lstStyle/>
          <a:p>
            <a:pPr>
              <a:defRPr/>
            </a:pPr>
            <a:r>
              <a:rPr lang="en-US" dirty="0">
                <a:latin typeface="+mj-lt"/>
              </a:rPr>
              <a:t>MCD FY </a:t>
            </a:r>
            <a:r>
              <a:rPr lang="en-US" dirty="0" smtClean="0">
                <a:latin typeface="+mj-lt"/>
              </a:rPr>
              <a:t>2015 </a:t>
            </a:r>
            <a:r>
              <a:rPr lang="en-US" dirty="0">
                <a:latin typeface="+mj-lt"/>
              </a:rPr>
              <a:t>Goals and Accomplishments</a:t>
            </a:r>
          </a:p>
        </p:txBody>
      </p:sp>
      <p:sp>
        <p:nvSpPr>
          <p:cNvPr id="9"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0"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41941549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887509" y="529937"/>
            <a:ext cx="8283387" cy="353291"/>
          </a:xfrm>
        </p:spPr>
        <p:txBody>
          <a:bodyPr vert="horz" lIns="91429" tIns="45715" rIns="91429" bIns="45715" rtlCol="0" anchor="ctr">
            <a:noAutofit/>
          </a:bodyPr>
          <a:lstStyle/>
          <a:p>
            <a:r>
              <a:rPr lang="en-US" sz="2800" b="1" dirty="0">
                <a:cs typeface="Times New Roman" pitchFamily="18" charset="0"/>
              </a:rPr>
              <a:t>ACCESS ACCOMPLISHMENTS</a:t>
            </a:r>
          </a:p>
        </p:txBody>
      </p:sp>
      <p:sp>
        <p:nvSpPr>
          <p:cNvPr id="3" name="Content Placeholder 2"/>
          <p:cNvSpPr>
            <a:spLocks noGrp="1"/>
          </p:cNvSpPr>
          <p:nvPr>
            <p:ph idx="1"/>
          </p:nvPr>
        </p:nvSpPr>
        <p:spPr>
          <a:xfrm>
            <a:off x="887506" y="1059876"/>
            <a:ext cx="8283391" cy="6202873"/>
          </a:xfrm>
        </p:spPr>
        <p:txBody>
          <a:bodyPr>
            <a:noAutofit/>
          </a:bodyPr>
          <a:lstStyle/>
          <a:p>
            <a:pPr marL="0" indent="0" algn="just">
              <a:lnSpc>
                <a:spcPct val="90000"/>
              </a:lnSpc>
              <a:spcBef>
                <a:spcPts val="17"/>
              </a:spcBef>
              <a:spcAft>
                <a:spcPts val="999"/>
              </a:spcAft>
              <a:buNone/>
            </a:pPr>
            <a:r>
              <a:rPr lang="en-US" sz="2500" b="1" dirty="0">
                <a:cs typeface="Times New Roman" pitchFamily="18" charset="0"/>
              </a:rPr>
              <a:t>Primary Goal: </a:t>
            </a:r>
            <a:r>
              <a:rPr lang="en-US" sz="2500" dirty="0"/>
              <a:t>Evaluate, educate, train, and assist with the  improvement of  accessibility at  City businesses, facilities, and public/private accommodations.</a:t>
            </a:r>
          </a:p>
          <a:p>
            <a:pPr marL="0" indent="0">
              <a:lnSpc>
                <a:spcPct val="90000"/>
              </a:lnSpc>
              <a:spcBef>
                <a:spcPts val="17"/>
              </a:spcBef>
              <a:spcAft>
                <a:spcPts val="999"/>
              </a:spcAft>
              <a:buSzPct val="125000"/>
              <a:buNone/>
              <a:defRPr/>
            </a:pPr>
            <a:r>
              <a:rPr lang="en-US" sz="2500" b="1" dirty="0" smtClean="0">
                <a:cs typeface="Times New Roman" pitchFamily="18" charset="0"/>
              </a:rPr>
              <a:t>Accomplishments:</a:t>
            </a:r>
            <a:br>
              <a:rPr lang="en-US" sz="2500" b="1" dirty="0" smtClean="0">
                <a:cs typeface="Times New Roman" pitchFamily="18" charset="0"/>
              </a:rPr>
            </a:br>
            <a:r>
              <a:rPr lang="en-US" sz="2500" dirty="0" smtClean="0">
                <a:cs typeface="Times New Roman" pitchFamily="18" charset="0"/>
              </a:rPr>
              <a:t>Visited </a:t>
            </a:r>
            <a:r>
              <a:rPr lang="en-US" sz="2500" dirty="0">
                <a:cs typeface="Times New Roman" pitchFamily="18" charset="0"/>
              </a:rPr>
              <a:t>and evaluated various types of  buildings for accessibility compliance.</a:t>
            </a:r>
          </a:p>
          <a:p>
            <a:pPr marL="0" lvl="3" indent="-290479">
              <a:spcBef>
                <a:spcPts val="0"/>
              </a:spcBef>
              <a:buClr>
                <a:schemeClr val="tx2"/>
              </a:buClr>
              <a:buSzPct val="100000"/>
              <a:buFont typeface="Arial" pitchFamily="34" charset="0"/>
              <a:buChar char="•"/>
              <a:tabLst>
                <a:tab pos="288891" algn="l"/>
              </a:tabLst>
              <a:defRPr/>
            </a:pPr>
            <a:r>
              <a:rPr lang="en-US" sz="2000" dirty="0" smtClean="0">
                <a:cs typeface="Times New Roman" pitchFamily="18" charset="0"/>
              </a:rPr>
              <a:t>Horseshoe Casino</a:t>
            </a:r>
            <a:endParaRPr lang="en-US" sz="2000" dirty="0">
              <a:cs typeface="Times New Roman" pitchFamily="18" charset="0"/>
            </a:endParaRPr>
          </a:p>
          <a:p>
            <a:pPr marL="0" lvl="3" indent="-290479">
              <a:spcBef>
                <a:spcPts val="0"/>
              </a:spcBef>
              <a:buClr>
                <a:schemeClr val="tx2"/>
              </a:buClr>
              <a:buSzPct val="100000"/>
              <a:buFont typeface="Arial" pitchFamily="34" charset="0"/>
              <a:buChar char="•"/>
              <a:tabLst>
                <a:tab pos="288891" algn="l"/>
              </a:tabLst>
              <a:defRPr/>
            </a:pPr>
            <a:r>
              <a:rPr lang="en-US" sz="2000" dirty="0" smtClean="0">
                <a:cs typeface="Times New Roman" pitchFamily="18" charset="0"/>
              </a:rPr>
              <a:t>Baltimore City School Headquarters - Re-inspection  (2011-2015 – 	14.3% correction rate)</a:t>
            </a:r>
          </a:p>
          <a:p>
            <a:pPr marL="0" lvl="3" indent="-290479">
              <a:spcBef>
                <a:spcPts val="0"/>
              </a:spcBef>
              <a:buClr>
                <a:schemeClr val="tx2"/>
              </a:buClr>
              <a:buSzPct val="100000"/>
              <a:buFont typeface="Arial" pitchFamily="34" charset="0"/>
              <a:buChar char="•"/>
              <a:tabLst>
                <a:tab pos="288891" algn="l"/>
              </a:tabLst>
              <a:defRPr/>
            </a:pPr>
            <a:r>
              <a:rPr lang="en-US" sz="2000" dirty="0" smtClean="0">
                <a:cs typeface="Times New Roman" pitchFamily="18" charset="0"/>
              </a:rPr>
              <a:t>Baltimore City Health Department - Re-inspection (2011-2015 – 75% 	correction rate)</a:t>
            </a:r>
          </a:p>
          <a:p>
            <a:pPr marL="0" lvl="3" indent="-290479">
              <a:spcBef>
                <a:spcPts val="0"/>
              </a:spcBef>
              <a:buClr>
                <a:schemeClr val="tx2"/>
              </a:buClr>
              <a:buSzPct val="100000"/>
              <a:buFont typeface="Arial" pitchFamily="34" charset="0"/>
              <a:buChar char="•"/>
              <a:tabLst>
                <a:tab pos="288891" algn="l"/>
              </a:tabLst>
              <a:defRPr/>
            </a:pPr>
            <a:r>
              <a:rPr lang="en-US" sz="2000" dirty="0" smtClean="0">
                <a:cs typeface="Times New Roman" pitchFamily="18" charset="0"/>
              </a:rPr>
              <a:t>Benton Building</a:t>
            </a:r>
          </a:p>
          <a:p>
            <a:pPr marL="0" lvl="3" indent="-290479">
              <a:spcBef>
                <a:spcPts val="0"/>
              </a:spcBef>
              <a:buClr>
                <a:schemeClr val="tx2"/>
              </a:buClr>
              <a:buSzPct val="100000"/>
              <a:buFont typeface="Arial" pitchFamily="34" charset="0"/>
              <a:buChar char="•"/>
              <a:tabLst>
                <a:tab pos="288891" algn="l"/>
              </a:tabLst>
              <a:defRPr/>
            </a:pPr>
            <a:r>
              <a:rPr lang="en-US" sz="2000" dirty="0" smtClean="0">
                <a:cs typeface="Times New Roman" pitchFamily="18" charset="0"/>
              </a:rPr>
              <a:t>Abel Wolman Municipal Building Elevator  evacuation plan</a:t>
            </a:r>
          </a:p>
          <a:p>
            <a:pPr marL="0" lvl="3" indent="-290479">
              <a:spcBef>
                <a:spcPts val="0"/>
              </a:spcBef>
              <a:buClr>
                <a:schemeClr val="tx2"/>
              </a:buClr>
              <a:buSzPct val="100000"/>
              <a:buNone/>
              <a:tabLst>
                <a:tab pos="288891" algn="l"/>
              </a:tabLst>
              <a:defRPr/>
            </a:pPr>
            <a:endParaRPr lang="en-US" sz="2000" dirty="0">
              <a:cs typeface="Times New Roman" pitchFamily="18" charset="0"/>
            </a:endParaRPr>
          </a:p>
          <a:p>
            <a:pPr marL="0" lvl="1" indent="-192938" algn="just">
              <a:spcBef>
                <a:spcPts val="0"/>
              </a:spcBef>
              <a:buClr>
                <a:schemeClr val="tx2"/>
              </a:buClr>
              <a:buSzPct val="125000"/>
              <a:buFont typeface="Arial" pitchFamily="34" charset="0"/>
              <a:buChar char="•"/>
              <a:tabLst>
                <a:tab pos="288891" algn="l"/>
              </a:tabLst>
            </a:pPr>
            <a:r>
              <a:rPr lang="en-US" sz="2000" dirty="0" smtClean="0"/>
              <a:t>  Completed </a:t>
            </a:r>
            <a:r>
              <a:rPr lang="en-US" sz="2000" dirty="0"/>
              <a:t>over 4</a:t>
            </a:r>
            <a:r>
              <a:rPr lang="en-US" sz="2000" dirty="0" smtClean="0"/>
              <a:t>5 </a:t>
            </a:r>
            <a:r>
              <a:rPr lang="en-US" sz="2000" dirty="0"/>
              <a:t>site reviews for the Department of Public Works (DPW) </a:t>
            </a:r>
            <a:r>
              <a:rPr lang="en-US" sz="2000" dirty="0" smtClean="0"/>
              <a:t>	Media Section</a:t>
            </a:r>
            <a:r>
              <a:rPr lang="en-US" sz="2000" dirty="0"/>
              <a:t>, for the Mayor’s public meetings for the Consent Decree </a:t>
            </a:r>
            <a:r>
              <a:rPr lang="en-US" sz="2000" dirty="0" smtClean="0"/>
              <a:t>	projects</a:t>
            </a:r>
            <a:r>
              <a:rPr lang="en-US" sz="2000" dirty="0"/>
              <a:t>.  The </a:t>
            </a:r>
            <a:r>
              <a:rPr lang="en-US" sz="2000" dirty="0" smtClean="0"/>
              <a:t>public </a:t>
            </a:r>
            <a:r>
              <a:rPr lang="en-US" sz="2000" dirty="0"/>
              <a:t>meetings are to be held regarding DPW’s under ground </a:t>
            </a:r>
            <a:r>
              <a:rPr lang="en-US" sz="2000" dirty="0" smtClean="0"/>
              <a:t>	infrastructure</a:t>
            </a:r>
            <a:r>
              <a:rPr lang="en-US" sz="2000" dirty="0"/>
              <a:t>.</a:t>
            </a:r>
            <a:r>
              <a:rPr lang="en-US" sz="2000" dirty="0">
                <a:cs typeface="Times New Roman" pitchFamily="18" charset="0"/>
              </a:rPr>
              <a:t> </a:t>
            </a:r>
          </a:p>
        </p:txBody>
      </p:sp>
      <p:sp>
        <p:nvSpPr>
          <p:cNvPr id="4" name="Date Placeholder 3"/>
          <p:cNvSpPr>
            <a:spLocks noGrp="1"/>
          </p:cNvSpPr>
          <p:nvPr>
            <p:ph type="dt" sz="half" idx="10"/>
          </p:nvPr>
        </p:nvSpPr>
        <p:spPr/>
        <p:txBody>
          <a:bodyPr/>
          <a:lstStyle/>
          <a:p>
            <a:pPr>
              <a:defRPr/>
            </a:pPr>
            <a:r>
              <a:rPr lang="en-US" dirty="0" smtClean="0">
                <a:latin typeface="+mn-lt"/>
              </a:rPr>
              <a:t>July, 2015</a:t>
            </a:r>
            <a:endParaRPr lang="en-US" dirty="0">
              <a:latin typeface="+mn-lt"/>
            </a:endParaRPr>
          </a:p>
        </p:txBody>
      </p:sp>
      <p:sp>
        <p:nvSpPr>
          <p:cNvPr id="5" name="Footer Placeholder 4"/>
          <p:cNvSpPr>
            <a:spLocks noGrp="1"/>
          </p:cNvSpPr>
          <p:nvPr>
            <p:ph type="ftr" sz="quarter" idx="11"/>
          </p:nvPr>
        </p:nvSpPr>
        <p:spPr/>
        <p:txBody>
          <a:bodyPr/>
          <a:lstStyle/>
          <a:p>
            <a:pPr>
              <a:defRPr/>
            </a:pPr>
            <a:r>
              <a:rPr lang="en-US" dirty="0" smtClean="0">
                <a:latin typeface="+mn-lt"/>
              </a:rPr>
              <a:t>MCD FY 2015 Goals and Accomplishments</a:t>
            </a:r>
            <a:endParaRPr lang="en-US" dirty="0">
              <a:latin typeface="+mn-lt"/>
            </a:endParaRPr>
          </a:p>
        </p:txBody>
      </p:sp>
      <p:sp>
        <p:nvSpPr>
          <p:cNvPr id="6" name="Rectangle 3"/>
          <p:cNvSpPr>
            <a:spLocks noChangeArrowheads="1"/>
          </p:cNvSpPr>
          <p:nvPr/>
        </p:nvSpPr>
        <p:spPr bwMode="auto">
          <a:xfrm>
            <a:off x="25146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7" name="Rectangle 3"/>
          <p:cNvSpPr>
            <a:spLocks noChangeArrowheads="1"/>
          </p:cNvSpPr>
          <p:nvPr/>
        </p:nvSpPr>
        <p:spPr bwMode="auto">
          <a:xfrm>
            <a:off x="963930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24032097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887506" y="529936"/>
            <a:ext cx="8283391" cy="650644"/>
          </a:xfrm>
        </p:spPr>
        <p:txBody>
          <a:bodyPr vert="horz" lIns="91429" tIns="45715" rIns="91429" bIns="45715" rtlCol="0" anchor="ctr">
            <a:noAutofit/>
          </a:bodyPr>
          <a:lstStyle/>
          <a:p>
            <a:r>
              <a:rPr lang="en-US" sz="2800" b="1" dirty="0">
                <a:cs typeface="Times New Roman" pitchFamily="18" charset="0"/>
              </a:rPr>
              <a:t>ACCESS ACCOMPLISHMENTS (CONTINUED)</a:t>
            </a:r>
          </a:p>
        </p:txBody>
      </p:sp>
      <p:sp>
        <p:nvSpPr>
          <p:cNvPr id="15363" name="Content Placeholder 2"/>
          <p:cNvSpPr>
            <a:spLocks noGrp="1"/>
          </p:cNvSpPr>
          <p:nvPr>
            <p:ph idx="1"/>
          </p:nvPr>
        </p:nvSpPr>
        <p:spPr>
          <a:xfrm>
            <a:off x="887507" y="1236519"/>
            <a:ext cx="8258737" cy="5614055"/>
          </a:xfrm>
        </p:spPr>
        <p:txBody>
          <a:bodyPr>
            <a:noAutofit/>
          </a:bodyPr>
          <a:lstStyle/>
          <a:p>
            <a:pPr marL="288891" lvl="1" indent="-192066" algn="just">
              <a:spcBef>
                <a:spcPts val="0"/>
              </a:spcBef>
              <a:spcAft>
                <a:spcPts val="999"/>
              </a:spcAft>
              <a:buClr>
                <a:schemeClr val="tx2"/>
              </a:buClr>
              <a:buSzPct val="125000"/>
              <a:buFont typeface="Arial" pitchFamily="34" charset="0"/>
              <a:buChar char="•"/>
            </a:pPr>
            <a:r>
              <a:rPr lang="en-US" sz="2000" dirty="0" smtClean="0"/>
              <a:t>Inspected 25 election sites </a:t>
            </a:r>
            <a:r>
              <a:rPr lang="en-US" sz="2000" dirty="0"/>
              <a:t>to ensure </a:t>
            </a:r>
            <a:r>
              <a:rPr lang="en-US" sz="2000" dirty="0" smtClean="0"/>
              <a:t>accessibility.</a:t>
            </a:r>
            <a:endParaRPr lang="en-US" sz="2000" dirty="0">
              <a:cs typeface="Times New Roman" pitchFamily="18" charset="0"/>
            </a:endParaRPr>
          </a:p>
          <a:p>
            <a:pPr marL="288891" lvl="1" indent="-192066" algn="just">
              <a:lnSpc>
                <a:spcPct val="90000"/>
              </a:lnSpc>
              <a:spcBef>
                <a:spcPts val="0"/>
              </a:spcBef>
              <a:spcAft>
                <a:spcPts val="999"/>
              </a:spcAft>
              <a:buClr>
                <a:schemeClr val="tx2"/>
              </a:buClr>
              <a:buSzPct val="125000"/>
              <a:buFont typeface="Arial" pitchFamily="34" charset="0"/>
              <a:buChar char="•"/>
            </a:pPr>
            <a:r>
              <a:rPr lang="en-US" sz="2000" dirty="0" smtClean="0"/>
              <a:t>Worked </a:t>
            </a:r>
            <a:r>
              <a:rPr lang="en-US" sz="2000" dirty="0"/>
              <a:t>with the Board of Elections to inspect </a:t>
            </a:r>
            <a:r>
              <a:rPr lang="en-US" sz="2000" dirty="0" smtClean="0"/>
              <a:t>one (1) </a:t>
            </a:r>
            <a:r>
              <a:rPr lang="en-US" sz="2000" dirty="0"/>
              <a:t>new </a:t>
            </a:r>
            <a:r>
              <a:rPr lang="en-US" sz="2000" dirty="0" smtClean="0"/>
              <a:t>early polling </a:t>
            </a:r>
            <a:r>
              <a:rPr lang="en-US" sz="2000" dirty="0"/>
              <a:t>location and </a:t>
            </a:r>
            <a:r>
              <a:rPr lang="en-US" sz="2000" dirty="0" smtClean="0"/>
              <a:t>nine (9) new general election </a:t>
            </a:r>
            <a:r>
              <a:rPr lang="en-US" sz="2000" dirty="0"/>
              <a:t>polling locations for accessibility.  </a:t>
            </a:r>
            <a:endParaRPr lang="en-US" sz="2000" dirty="0" smtClean="0"/>
          </a:p>
          <a:p>
            <a:pPr marL="288891" lvl="1" indent="-192066" algn="just">
              <a:lnSpc>
                <a:spcPct val="90000"/>
              </a:lnSpc>
              <a:spcBef>
                <a:spcPts val="0"/>
              </a:spcBef>
              <a:spcAft>
                <a:spcPts val="999"/>
              </a:spcAft>
              <a:buClr>
                <a:schemeClr val="tx2"/>
              </a:buClr>
              <a:buSzPct val="125000"/>
              <a:buFont typeface="Arial" pitchFamily="34" charset="0"/>
              <a:buChar char="•"/>
            </a:pPr>
            <a:r>
              <a:rPr lang="en-US" sz="2000" dirty="0" smtClean="0"/>
              <a:t>Worked </a:t>
            </a:r>
            <a:r>
              <a:rPr lang="en-US" sz="2000" dirty="0"/>
              <a:t>with the Baltimore City </a:t>
            </a:r>
            <a:r>
              <a:rPr lang="en-US" sz="2000" dirty="0" smtClean="0"/>
              <a:t>Schools and identified ten (10) </a:t>
            </a:r>
            <a:r>
              <a:rPr lang="en-US" sz="2000" dirty="0"/>
              <a:t>school polling sites that needed </a:t>
            </a:r>
            <a:r>
              <a:rPr lang="en-US" sz="2000" dirty="0" smtClean="0"/>
              <a:t>signage corrected.</a:t>
            </a:r>
            <a:endParaRPr lang="en-US" sz="2000" dirty="0">
              <a:cs typeface="Times New Roman" pitchFamily="18" charset="0"/>
            </a:endParaRPr>
          </a:p>
          <a:p>
            <a:pPr marL="288891" lvl="1" indent="-192066" algn="just">
              <a:lnSpc>
                <a:spcPct val="90000"/>
              </a:lnSpc>
              <a:spcBef>
                <a:spcPts val="0"/>
              </a:spcBef>
              <a:spcAft>
                <a:spcPts val="999"/>
              </a:spcAft>
              <a:buClr>
                <a:schemeClr val="tx2"/>
              </a:buClr>
              <a:buSzPct val="125000"/>
              <a:buFont typeface="Arial" pitchFamily="34" charset="0"/>
              <a:buChar char="•"/>
            </a:pPr>
            <a:r>
              <a:rPr lang="en-US" sz="2000" dirty="0"/>
              <a:t>Responded to </a:t>
            </a:r>
            <a:r>
              <a:rPr lang="en-US" sz="2000" dirty="0">
                <a:cs typeface="Times New Roman" pitchFamily="18" charset="0"/>
              </a:rPr>
              <a:t>over </a:t>
            </a:r>
            <a:r>
              <a:rPr lang="en-US" sz="2000" dirty="0" smtClean="0">
                <a:cs typeface="Times New Roman" pitchFamily="18" charset="0"/>
              </a:rPr>
              <a:t>283 complaints </a:t>
            </a:r>
            <a:r>
              <a:rPr lang="en-US" sz="2000" dirty="0">
                <a:cs typeface="Times New Roman" pitchFamily="18" charset="0"/>
              </a:rPr>
              <a:t>and requests for assistance regarding disability services, accessibility and accommodation. </a:t>
            </a:r>
            <a:endParaRPr lang="en-US" sz="2000" dirty="0" smtClean="0">
              <a:cs typeface="Times New Roman" pitchFamily="18" charset="0"/>
            </a:endParaRPr>
          </a:p>
          <a:p>
            <a:pPr marL="290082" lvl="1" indent="-192938" algn="just">
              <a:lnSpc>
                <a:spcPct val="90000"/>
              </a:lnSpc>
              <a:spcBef>
                <a:spcPts val="0"/>
              </a:spcBef>
              <a:spcAft>
                <a:spcPts val="999"/>
              </a:spcAft>
              <a:buClr>
                <a:schemeClr val="tx2"/>
              </a:buClr>
              <a:buSzPct val="125000"/>
              <a:buFont typeface="Arial" pitchFamily="34" charset="0"/>
              <a:buChar char="•"/>
            </a:pPr>
            <a:r>
              <a:rPr lang="en-US" sz="2000" dirty="0">
                <a:cs typeface="Times New Roman" pitchFamily="18" charset="0"/>
              </a:rPr>
              <a:t>On October </a:t>
            </a:r>
            <a:r>
              <a:rPr lang="en-US" sz="2000" dirty="0" smtClean="0">
                <a:cs typeface="Times New Roman" pitchFamily="18" charset="0"/>
              </a:rPr>
              <a:t>4, 2014, </a:t>
            </a:r>
            <a:r>
              <a:rPr lang="en-US" sz="2000" dirty="0">
                <a:cs typeface="Times New Roman" pitchFamily="18" charset="0"/>
              </a:rPr>
              <a:t>we partnered with Global Abilities Foundation, Kennedy Krieger institute, and the Baltimore Department of Recreation and Parks to put on Recfest 2014, a day of fun, games, music, and education for over 200 persons at Patterson Park. </a:t>
            </a:r>
          </a:p>
          <a:p>
            <a:pPr marL="290082" lvl="1" indent="-192938" algn="just">
              <a:lnSpc>
                <a:spcPct val="90000"/>
              </a:lnSpc>
              <a:spcBef>
                <a:spcPts val="0"/>
              </a:spcBef>
              <a:spcAft>
                <a:spcPts val="999"/>
              </a:spcAft>
              <a:buClr>
                <a:schemeClr val="tx2"/>
              </a:buClr>
              <a:buSzPct val="125000"/>
              <a:buFont typeface="Arial" pitchFamily="34" charset="0"/>
              <a:buChar char="•"/>
            </a:pPr>
            <a:r>
              <a:rPr lang="en-US" sz="2000" dirty="0"/>
              <a:t>Partnered with the Baltimore Office of Promotion and the Arts to develop a more comprehensive Accessibility Plan for Artscape 2014, to include a revised Service Animal Policy and Maryland Transportation Authority –Mobility Services pick-up and drop- off locations.</a:t>
            </a:r>
            <a:r>
              <a:rPr lang="en-US" sz="2000" dirty="0">
                <a:cs typeface="Times New Roman" pitchFamily="18" charset="0"/>
              </a:rPr>
              <a:t> </a:t>
            </a:r>
            <a:endParaRPr lang="en-US" sz="2000" dirty="0" smtClean="0">
              <a:cs typeface="Times New Roman" pitchFamily="18" charset="0"/>
            </a:endParaRPr>
          </a:p>
          <a:p>
            <a:pPr marL="290082" lvl="1" indent="-192938" algn="just">
              <a:lnSpc>
                <a:spcPct val="90000"/>
              </a:lnSpc>
              <a:spcBef>
                <a:spcPts val="0"/>
              </a:spcBef>
              <a:spcAft>
                <a:spcPts val="999"/>
              </a:spcAft>
              <a:buClr>
                <a:schemeClr val="tx2"/>
              </a:buClr>
              <a:buSzPct val="125000"/>
              <a:buFont typeface="Arial" pitchFamily="34" charset="0"/>
              <a:buChar char="•"/>
            </a:pPr>
            <a:r>
              <a:rPr lang="en-US" sz="2000" dirty="0" smtClean="0"/>
              <a:t>Partnered with Best Buddies of Maryland and the Department of Human Resources to initiate hiring a person with intellectual disabilities initiative as part of the Mayor’s initiative with the U.S. Conference of Mayors.</a:t>
            </a:r>
            <a:endParaRPr lang="en-US" sz="2000" dirty="0" smtClean="0">
              <a:cs typeface="Times New Roman" pitchFamily="18" charset="0"/>
            </a:endParaRPr>
          </a:p>
        </p:txBody>
      </p:sp>
      <p:sp>
        <p:nvSpPr>
          <p:cNvPr id="4" name="Date Placeholder 3"/>
          <p:cNvSpPr>
            <a:spLocks noGrp="1"/>
          </p:cNvSpPr>
          <p:nvPr>
            <p:ph type="dt" sz="half" idx="10"/>
          </p:nvPr>
        </p:nvSpPr>
        <p:spPr/>
        <p:txBody>
          <a:bodyPr/>
          <a:lstStyle/>
          <a:p>
            <a:pPr>
              <a:defRPr/>
            </a:pPr>
            <a:r>
              <a:rPr lang="en-US" dirty="0" smtClean="0">
                <a:latin typeface="+mn-lt"/>
              </a:rPr>
              <a:t>July, 2015</a:t>
            </a:r>
            <a:endParaRPr lang="en-US" b="1" dirty="0">
              <a:latin typeface="+mn-lt"/>
            </a:endParaRPr>
          </a:p>
        </p:txBody>
      </p:sp>
      <p:sp>
        <p:nvSpPr>
          <p:cNvPr id="5" name="Footer Placeholder 4"/>
          <p:cNvSpPr>
            <a:spLocks noGrp="1"/>
          </p:cNvSpPr>
          <p:nvPr>
            <p:ph type="ftr" sz="quarter" idx="11"/>
          </p:nvPr>
        </p:nvSpPr>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6" name="Rectangle 3"/>
          <p:cNvSpPr>
            <a:spLocks noChangeArrowheads="1"/>
          </p:cNvSpPr>
          <p:nvPr/>
        </p:nvSpPr>
        <p:spPr bwMode="auto">
          <a:xfrm>
            <a:off x="25146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7" name="Rectangle 3"/>
          <p:cNvSpPr>
            <a:spLocks noChangeArrowheads="1"/>
          </p:cNvSpPr>
          <p:nvPr/>
        </p:nvSpPr>
        <p:spPr bwMode="auto">
          <a:xfrm>
            <a:off x="963930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5907153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887506" y="1183525"/>
            <a:ext cx="8283391" cy="5672936"/>
          </a:xfrm>
          <a:ln>
            <a:noFill/>
          </a:ln>
        </p:spPr>
        <p:txBody>
          <a:bodyPr>
            <a:noAutofit/>
          </a:bodyPr>
          <a:lstStyle/>
          <a:p>
            <a:pPr marL="173017" indent="-173017" algn="just">
              <a:spcBef>
                <a:spcPts val="0"/>
              </a:spcBef>
              <a:buClr>
                <a:schemeClr val="tx2"/>
              </a:buClr>
            </a:pPr>
            <a:r>
              <a:rPr lang="en-US" sz="2000" dirty="0" smtClean="0"/>
              <a:t>On </a:t>
            </a:r>
            <a:r>
              <a:rPr lang="en-US" sz="2000" dirty="0"/>
              <a:t>October 21, </a:t>
            </a:r>
            <a:r>
              <a:rPr lang="en-US" sz="2000" dirty="0" smtClean="0"/>
              <a:t>2014 at the Clyburn Park’s Volmer Center, </a:t>
            </a:r>
            <a:r>
              <a:rPr lang="en-US" sz="2000" dirty="0"/>
              <a:t>we </a:t>
            </a:r>
            <a:r>
              <a:rPr lang="en-US" sz="2000" dirty="0" smtClean="0"/>
              <a:t>partnered </a:t>
            </a:r>
            <a:r>
              <a:rPr lang="en-US" sz="2000" dirty="0"/>
              <a:t>with the Maryland Department of Housing and Community Development, Codes Administration, the American Institute of </a:t>
            </a:r>
            <a:r>
              <a:rPr lang="en-US" sz="2000" dirty="0" smtClean="0"/>
              <a:t>Architects - Maryland </a:t>
            </a:r>
            <a:r>
              <a:rPr lang="en-US" sz="2000" dirty="0"/>
              <a:t>Chapter, </a:t>
            </a:r>
            <a:r>
              <a:rPr lang="en-US" sz="2000" dirty="0" smtClean="0"/>
              <a:t>the Baltimore Department of Recreation and Parks, and </a:t>
            </a:r>
            <a:r>
              <a:rPr lang="en-US" sz="2000" dirty="0"/>
              <a:t>the ADA Mid-Atlantic Center, and the U.S. Access Board  to put on the </a:t>
            </a:r>
            <a:r>
              <a:rPr lang="en-US" sz="2000" dirty="0" smtClean="0"/>
              <a:t>Accessibility </a:t>
            </a:r>
            <a:r>
              <a:rPr lang="en-US" sz="2000" dirty="0"/>
              <a:t>for All – 2010 ADA Standards Training Conference. Over 75 </a:t>
            </a:r>
            <a:r>
              <a:rPr lang="en-US" sz="2000" dirty="0" smtClean="0"/>
              <a:t>participates attended </a:t>
            </a:r>
            <a:r>
              <a:rPr lang="en-US" sz="2000" dirty="0"/>
              <a:t>throughout the </a:t>
            </a:r>
            <a:r>
              <a:rPr lang="en-US" sz="2000" dirty="0" smtClean="0"/>
              <a:t>Baltimore </a:t>
            </a:r>
            <a:r>
              <a:rPr lang="en-US" sz="2000" dirty="0"/>
              <a:t>m</a:t>
            </a:r>
            <a:r>
              <a:rPr lang="en-US" sz="2000" dirty="0" smtClean="0"/>
              <a:t>etropolitan region. </a:t>
            </a:r>
            <a:endParaRPr lang="en-US" sz="2000" dirty="0"/>
          </a:p>
          <a:p>
            <a:pPr marL="173017" indent="-173017" algn="just">
              <a:spcBef>
                <a:spcPts val="0"/>
              </a:spcBef>
              <a:buClr>
                <a:schemeClr val="tx2"/>
              </a:buClr>
            </a:pPr>
            <a:r>
              <a:rPr lang="en-US" sz="2000" dirty="0"/>
              <a:t>On October 9</a:t>
            </a:r>
            <a:r>
              <a:rPr lang="en-US" sz="2000" baseline="30000" dirty="0"/>
              <a:t>th</a:t>
            </a:r>
            <a:r>
              <a:rPr lang="en-US" sz="2000" dirty="0"/>
              <a:t>, we partnered with the Maryland </a:t>
            </a:r>
            <a:r>
              <a:rPr lang="en-US" sz="2000" dirty="0" smtClean="0"/>
              <a:t>Disabilities  Forum </a:t>
            </a:r>
            <a:r>
              <a:rPr lang="en-US" sz="2000" dirty="0"/>
              <a:t>to sponsor the 4</a:t>
            </a:r>
            <a:r>
              <a:rPr lang="en-US" sz="2000" baseline="30000" dirty="0"/>
              <a:t>th</a:t>
            </a:r>
            <a:r>
              <a:rPr lang="en-US" sz="2000" dirty="0"/>
              <a:t> Gubernatorial Candidates Forum at the National Federation of the </a:t>
            </a:r>
            <a:r>
              <a:rPr lang="en-US" sz="2000" dirty="0" smtClean="0"/>
              <a:t>Blind.</a:t>
            </a:r>
          </a:p>
          <a:p>
            <a:pPr marL="173017" lvl="1" indent="-173017" algn="just">
              <a:spcBef>
                <a:spcPts val="0"/>
              </a:spcBef>
              <a:buClr>
                <a:schemeClr val="tx2"/>
              </a:buClr>
              <a:buSzPct val="125000"/>
              <a:buFont typeface="Arial" pitchFamily="34" charset="0"/>
              <a:buChar char="•"/>
            </a:pPr>
            <a:r>
              <a:rPr lang="en-US" sz="2000" dirty="0" smtClean="0">
                <a:cs typeface="Times New Roman" pitchFamily="18" charset="0"/>
              </a:rPr>
              <a:t> Partnered with the Law Department to develop and distribute updated information on Service Animal Policy to Cabinet members.  </a:t>
            </a:r>
          </a:p>
          <a:p>
            <a:pPr marL="173017" lvl="1" indent="-173017" algn="just">
              <a:spcBef>
                <a:spcPts val="0"/>
              </a:spcBef>
              <a:buClr>
                <a:schemeClr val="tx2"/>
              </a:buClr>
              <a:buSzPct val="125000"/>
              <a:buFont typeface="Arial" pitchFamily="34" charset="0"/>
              <a:buChar char="•"/>
            </a:pPr>
            <a:r>
              <a:rPr lang="en-US" sz="2000" dirty="0" smtClean="0"/>
              <a:t>We partnered </a:t>
            </a:r>
            <a:r>
              <a:rPr lang="en-US" sz="2000" dirty="0"/>
              <a:t>with the ADA Mid- Atlantic Center </a:t>
            </a:r>
            <a:r>
              <a:rPr lang="en-US" sz="2000" dirty="0" smtClean="0"/>
              <a:t> </a:t>
            </a:r>
            <a:r>
              <a:rPr lang="en-US" sz="2000" dirty="0"/>
              <a:t>in a multistate project  entitled - Community and Work Participation Disparities: A Program of the ADA Participation Action Research Consortium (ADA-PARC).  The goal of the </a:t>
            </a:r>
            <a:r>
              <a:rPr lang="en-US" sz="2000" dirty="0" smtClean="0"/>
              <a:t>Baltimore </a:t>
            </a:r>
            <a:r>
              <a:rPr lang="en-US" sz="2000" dirty="0"/>
              <a:t>project was to research the gaps, issues, and </a:t>
            </a:r>
            <a:r>
              <a:rPr lang="en-US" sz="2000" dirty="0" smtClean="0"/>
              <a:t>discrepancies </a:t>
            </a:r>
            <a:r>
              <a:rPr lang="en-US" sz="2000" dirty="0"/>
              <a:t>in local </a:t>
            </a:r>
            <a:r>
              <a:rPr lang="en-US" sz="2000" dirty="0" smtClean="0"/>
              <a:t>transportation </a:t>
            </a:r>
            <a:r>
              <a:rPr lang="en-US" sz="2000" dirty="0"/>
              <a:t>services for people with disabilities and develop ideas for </a:t>
            </a:r>
            <a:r>
              <a:rPr lang="en-US" sz="2000" dirty="0" smtClean="0"/>
              <a:t>improvements </a:t>
            </a:r>
            <a:r>
              <a:rPr lang="en-US" sz="2000" dirty="0"/>
              <a:t>to </a:t>
            </a:r>
            <a:r>
              <a:rPr lang="en-US" sz="2000" dirty="0" smtClean="0"/>
              <a:t>transportation </a:t>
            </a:r>
            <a:r>
              <a:rPr lang="en-US" sz="2000" dirty="0"/>
              <a:t>services</a:t>
            </a:r>
            <a:r>
              <a:rPr lang="en-US" sz="2000" dirty="0" smtClean="0"/>
              <a:t>.</a:t>
            </a:r>
            <a:endParaRPr lang="en-US" sz="2000" dirty="0">
              <a:cs typeface="Times New Roman" pitchFamily="18" charset="0"/>
            </a:endParaRPr>
          </a:p>
        </p:txBody>
      </p:sp>
      <p:sp>
        <p:nvSpPr>
          <p:cNvPr id="4" name="Date Placeholder 3"/>
          <p:cNvSpPr>
            <a:spLocks noGrp="1"/>
          </p:cNvSpPr>
          <p:nvPr>
            <p:ph type="dt" sz="half" idx="10"/>
          </p:nvPr>
        </p:nvSpPr>
        <p:spPr/>
        <p:txBody>
          <a:bodyPr/>
          <a:lstStyle/>
          <a:p>
            <a:pPr>
              <a:defRPr/>
            </a:pPr>
            <a:r>
              <a:rPr lang="en-US" dirty="0" smtClean="0">
                <a:latin typeface="+mn-lt"/>
              </a:rPr>
              <a:t>July, 2015</a:t>
            </a:r>
            <a:endParaRPr lang="en-US" b="1" dirty="0">
              <a:latin typeface="+mn-lt"/>
            </a:endParaRPr>
          </a:p>
        </p:txBody>
      </p:sp>
      <p:sp>
        <p:nvSpPr>
          <p:cNvPr id="5" name="Footer Placeholder 4"/>
          <p:cNvSpPr>
            <a:spLocks noGrp="1"/>
          </p:cNvSpPr>
          <p:nvPr>
            <p:ph type="ftr" sz="quarter" idx="11"/>
          </p:nvPr>
        </p:nvSpPr>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11" name="Title 1"/>
          <p:cNvSpPr txBox="1">
            <a:spLocks/>
          </p:cNvSpPr>
          <p:nvPr/>
        </p:nvSpPr>
        <p:spPr>
          <a:xfrm>
            <a:off x="887506" y="529936"/>
            <a:ext cx="8283391" cy="650644"/>
          </a:xfrm>
          <a:prstGeom prst="rect">
            <a:avLst/>
          </a:prstGeom>
        </p:spPr>
        <p:txBody>
          <a:bodyPr vert="horz" lIns="91429" tIns="45715" rIns="91429" bIns="45715" rtlCol="0" anchor="ctr">
            <a:noAutofit/>
          </a:bodyPr>
          <a:lstStyle>
            <a:lvl1pPr algn="ctr" defTabSz="777240" rtl="0" eaLnBrk="1" latinLnBrk="0" hangingPunct="1">
              <a:spcBef>
                <a:spcPct val="0"/>
              </a:spcBef>
              <a:buNone/>
              <a:defRPr sz="3740" kern="1200">
                <a:solidFill>
                  <a:schemeClr val="tx1"/>
                </a:solidFill>
                <a:latin typeface="+mj-lt"/>
                <a:ea typeface="+mj-ea"/>
                <a:cs typeface="+mj-cs"/>
              </a:defRPr>
            </a:lvl1pPr>
          </a:lstStyle>
          <a:p>
            <a:pPr fontAlgn="auto">
              <a:spcAft>
                <a:spcPts val="0"/>
              </a:spcAft>
            </a:pPr>
            <a:r>
              <a:rPr lang="en-US" sz="2800" b="1" dirty="0" smtClean="0">
                <a:cs typeface="Times New Roman" pitchFamily="18" charset="0"/>
              </a:rPr>
              <a:t>ACCESS ACCOMPLISHMENTS (CONTINUED)</a:t>
            </a:r>
            <a:endParaRPr lang="en-US" sz="2800" b="1" dirty="0">
              <a:cs typeface="Times New Roman" pitchFamily="18" charset="0"/>
            </a:endParaRPr>
          </a:p>
        </p:txBody>
      </p:sp>
      <p:sp>
        <p:nvSpPr>
          <p:cNvPr id="6" name="Rectangle 3"/>
          <p:cNvSpPr>
            <a:spLocks noChangeArrowheads="1"/>
          </p:cNvSpPr>
          <p:nvPr/>
        </p:nvSpPr>
        <p:spPr bwMode="auto">
          <a:xfrm>
            <a:off x="25146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7" name="Rectangle 3"/>
          <p:cNvSpPr>
            <a:spLocks noChangeArrowheads="1"/>
          </p:cNvSpPr>
          <p:nvPr/>
        </p:nvSpPr>
        <p:spPr bwMode="auto">
          <a:xfrm>
            <a:off x="9639300" y="0"/>
            <a:ext cx="223520" cy="7772400"/>
          </a:xfrm>
          <a:prstGeom prst="rect">
            <a:avLst/>
          </a:prstGeom>
          <a:solidFill>
            <a:srgbClr val="EEB500"/>
          </a:solidFill>
          <a:ln w="9525">
            <a:solidFill>
              <a:srgbClr val="A5A5A5"/>
            </a:solid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884266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3200" b="1" dirty="0" smtClean="0"/>
              <a:t>Emergency Preparedness and Response Accomplishments</a:t>
            </a:r>
            <a:endParaRPr lang="en-US" sz="3200" b="1" dirty="0"/>
          </a:p>
        </p:txBody>
      </p:sp>
      <p:sp>
        <p:nvSpPr>
          <p:cNvPr id="5" name="Content Placeholder 4"/>
          <p:cNvSpPr>
            <a:spLocks noGrp="1"/>
          </p:cNvSpPr>
          <p:nvPr>
            <p:ph idx="1"/>
          </p:nvPr>
        </p:nvSpPr>
        <p:spPr>
          <a:xfrm>
            <a:off x="914401" y="1813563"/>
            <a:ext cx="8229601" cy="5129425"/>
          </a:xfrm>
        </p:spPr>
        <p:txBody>
          <a:bodyPr>
            <a:noAutofit/>
          </a:bodyPr>
          <a:lstStyle/>
          <a:p>
            <a:pPr marL="0" indent="0" algn="just">
              <a:buNone/>
            </a:pPr>
            <a:r>
              <a:rPr lang="en-US" sz="2500" b="1" dirty="0" smtClean="0"/>
              <a:t>Primary Goal</a:t>
            </a:r>
            <a:r>
              <a:rPr lang="en-US" sz="2500" dirty="0" smtClean="0"/>
              <a:t>: Educate the community about emergency preparedness and responses, the effects of disasters, and their role in disasters.</a:t>
            </a:r>
          </a:p>
          <a:p>
            <a:pPr marL="0" indent="0" algn="just">
              <a:buNone/>
            </a:pPr>
            <a:endParaRPr lang="en-US" sz="2500" b="1" dirty="0" smtClean="0"/>
          </a:p>
          <a:p>
            <a:pPr marL="0" indent="0" algn="just">
              <a:buNone/>
            </a:pPr>
            <a:r>
              <a:rPr lang="en-US" sz="2500" b="1" dirty="0" smtClean="0"/>
              <a:t>Accomplishments</a:t>
            </a:r>
            <a:r>
              <a:rPr lang="en-US" sz="2500" dirty="0" smtClean="0"/>
              <a:t>:  </a:t>
            </a:r>
          </a:p>
          <a:p>
            <a:pPr algn="just">
              <a:buClr>
                <a:schemeClr val="tx2"/>
              </a:buClr>
            </a:pPr>
            <a:r>
              <a:rPr lang="en-US" sz="1800" dirty="0" smtClean="0"/>
              <a:t>On March 6, 2015, a “Train the Trainer” presentation occurred on removing barriers in communication with the deaf and hard of hearing community by Professor Jody H. Cripps, Towson University, Department of Audiology and Deaf Studies, at the Public Safety Facility on Northern Parkway. Six </a:t>
            </a:r>
            <a:r>
              <a:rPr lang="en-US" sz="1800" dirty="0"/>
              <a:t>members of the Fire Department and one member of the Mayor’s Office of Emergency Management participated in the </a:t>
            </a:r>
            <a:r>
              <a:rPr lang="en-US" sz="1800" dirty="0" smtClean="0"/>
              <a:t>“Train </a:t>
            </a:r>
            <a:r>
              <a:rPr lang="en-US" sz="1800" dirty="0"/>
              <a:t>the </a:t>
            </a:r>
            <a:r>
              <a:rPr lang="en-US" sz="1800" dirty="0" smtClean="0"/>
              <a:t>Trainer” </a:t>
            </a:r>
            <a:r>
              <a:rPr lang="en-US" sz="1800" dirty="0"/>
              <a:t>training. Arrangements are being made to incorporate </a:t>
            </a:r>
            <a:r>
              <a:rPr lang="en-US" sz="1800" dirty="0" smtClean="0"/>
              <a:t>training presentations </a:t>
            </a:r>
            <a:r>
              <a:rPr lang="en-US" sz="1800" dirty="0"/>
              <a:t>for members of the Police Department</a:t>
            </a:r>
            <a:r>
              <a:rPr lang="en-US" sz="1800" dirty="0" smtClean="0"/>
              <a:t>.</a:t>
            </a:r>
            <a:endParaRPr lang="en-US" sz="1800" dirty="0"/>
          </a:p>
        </p:txBody>
      </p:sp>
      <p:sp>
        <p:nvSpPr>
          <p:cNvPr id="11" name="Date Placeholder 3"/>
          <p:cNvSpPr>
            <a:spLocks noGrp="1"/>
          </p:cNvSpPr>
          <p:nvPr>
            <p:ph type="dt" sz="half" idx="10"/>
          </p:nvPr>
        </p:nvSpPr>
        <p:spPr>
          <a:xfrm>
            <a:off x="887506" y="7203865"/>
            <a:ext cx="2346960" cy="413809"/>
          </a:xfrm>
        </p:spPr>
        <p:txBody>
          <a:bodyPr/>
          <a:lstStyle/>
          <a:p>
            <a:pPr>
              <a:defRPr/>
            </a:pPr>
            <a:r>
              <a:rPr lang="en-US" dirty="0" smtClean="0">
                <a:latin typeface="+mn-lt"/>
              </a:rPr>
              <a:t>July, 2015</a:t>
            </a:r>
            <a:endParaRPr lang="en-US" b="1" dirty="0">
              <a:latin typeface="+mn-lt"/>
            </a:endParaRPr>
          </a:p>
        </p:txBody>
      </p:sp>
      <p:sp>
        <p:nvSpPr>
          <p:cNvPr id="12" name="Footer Placeholder 4"/>
          <p:cNvSpPr>
            <a:spLocks noGrp="1"/>
          </p:cNvSpPr>
          <p:nvPr>
            <p:ph type="ftr" sz="quarter" idx="11"/>
          </p:nvPr>
        </p:nvSpPr>
        <p:spPr>
          <a:xfrm>
            <a:off x="3436620" y="7203866"/>
            <a:ext cx="3185160" cy="413809"/>
          </a:xfrm>
        </p:spPr>
        <p:txBody>
          <a:bodyPr/>
          <a:lstStyle/>
          <a:p>
            <a:pPr>
              <a:defRPr/>
            </a:pPr>
            <a:r>
              <a:rPr lang="en-US" dirty="0">
                <a:latin typeface="+mn-lt"/>
              </a:rPr>
              <a:t>MCD FY </a:t>
            </a:r>
            <a:r>
              <a:rPr lang="en-US" dirty="0" smtClean="0">
                <a:latin typeface="+mn-lt"/>
              </a:rPr>
              <a:t>2015 </a:t>
            </a:r>
            <a:r>
              <a:rPr lang="en-US" dirty="0">
                <a:latin typeface="+mn-lt"/>
              </a:rPr>
              <a:t>Goals and Accomplishments</a:t>
            </a:r>
          </a:p>
        </p:txBody>
      </p:sp>
      <p:sp>
        <p:nvSpPr>
          <p:cNvPr id="9" name="Rectangle 3"/>
          <p:cNvSpPr>
            <a:spLocks noChangeArrowheads="1"/>
          </p:cNvSpPr>
          <p:nvPr/>
        </p:nvSpPr>
        <p:spPr bwMode="auto">
          <a:xfrm>
            <a:off x="25146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
        <p:nvSpPr>
          <p:cNvPr id="10" name="Rectangle 3"/>
          <p:cNvSpPr>
            <a:spLocks noChangeArrowheads="1"/>
          </p:cNvSpPr>
          <p:nvPr/>
        </p:nvSpPr>
        <p:spPr bwMode="auto">
          <a:xfrm>
            <a:off x="9639300" y="0"/>
            <a:ext cx="223520" cy="7772400"/>
          </a:xfrm>
          <a:prstGeom prst="rect">
            <a:avLst/>
          </a:prstGeom>
          <a:solidFill>
            <a:srgbClr val="EEB500"/>
          </a:solidFill>
          <a:ln w="9525">
            <a:noFill/>
            <a:miter lim="800000"/>
            <a:headEnd/>
            <a:tailEnd/>
          </a:ln>
        </p:spPr>
        <p:txBody>
          <a:bodyPr lIns="91429" tIns="45715" rIns="91429" bIns="45715"/>
          <a:lstStyle/>
          <a:p>
            <a:endParaRPr lang="en-US" dirty="0">
              <a:solidFill>
                <a:srgbClr val="FF9900"/>
              </a:solidFill>
              <a:latin typeface="Calibri" pitchFamily="34" charset="0"/>
            </a:endParaRPr>
          </a:p>
        </p:txBody>
      </p:sp>
    </p:spTree>
    <p:extLst>
      <p:ext uri="{BB962C8B-B14F-4D97-AF65-F5344CB8AC3E}">
        <p14:creationId xmlns:p14="http://schemas.microsoft.com/office/powerpoint/2010/main" val="3989183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58692</TotalTime>
  <Words>2555</Words>
  <Application>Microsoft Office PowerPoint</Application>
  <PresentationFormat>Custom</PresentationFormat>
  <Paragraphs>264</Paragraphs>
  <Slides>22</Slides>
  <Notes>8</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        MAYOR STEPHANIE RAWLINGS-BLAKE  “Continuing to Grow Baltimore”  Better Schools, Safer Streets &amp; Stronger Neighborhoods  Lou Ann Blake, Esq., Chair Nollie P. Wood, Jr., Ph.D., M.P.H., PDF, Executive Director           </vt:lpstr>
      <vt:lpstr>Mayor Stephanie Rawlings Blake Thanks the Sponsors of this Report  and Accomplishment Event</vt:lpstr>
      <vt:lpstr>MCD Committees and Members</vt:lpstr>
      <vt:lpstr> Mayor’s Primary Goal</vt:lpstr>
      <vt:lpstr>COMMISSION DEVELOPMENT ACCOMPLISHMENTS</vt:lpstr>
      <vt:lpstr>ACCESS ACCOMPLISHMENTS</vt:lpstr>
      <vt:lpstr>ACCESS ACCOMPLISHMENTS (CONTINUED)</vt:lpstr>
      <vt:lpstr>PowerPoint Presentation</vt:lpstr>
      <vt:lpstr>Emergency Preparedness and Response Accomplishments</vt:lpstr>
      <vt:lpstr>Emergency Preparedness and Response Accomplishments (continued)</vt:lpstr>
      <vt:lpstr>EMPLOYMENT ACCOMPLISHMENTS</vt:lpstr>
      <vt:lpstr>EMPLOYMENT ACCOMPLISHMENTS (CONTINUED)</vt:lpstr>
      <vt:lpstr>EMPLOYMENT ACCOMPLISHMENTS (CONTINUED)</vt:lpstr>
      <vt:lpstr>EMPLOYMENT ACCOMPLISHMENTS (CONTINUED)</vt:lpstr>
      <vt:lpstr>EMPLOYMENT ACCOMPLISHMENTS (CONTINUED)</vt:lpstr>
      <vt:lpstr>LEGISLATIVE ACCOMPLISHMENTS</vt:lpstr>
      <vt:lpstr>LEGISLATIVE  ACCOMPLISHMENTS (CONTINUED)</vt:lpstr>
      <vt:lpstr>LEGISLATIVE  ACCOMPLISHMENTS (CONTINUED)</vt:lpstr>
      <vt:lpstr>LEGISLATIVE  ACCOMPLISHMENTS (CONTINUED)</vt:lpstr>
      <vt:lpstr>TRANSPORTATION ACCOMPLISHMENTS</vt:lpstr>
      <vt:lpstr>TRANSPORTATION ACCOMPLISHMENTS (CONTINUED)</vt:lpstr>
      <vt:lpstr>PowerPoint Presentation</vt:lpstr>
    </vt:vector>
  </TitlesOfParts>
  <Company>City of Baltimore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Mayor’s Office of Community and Human Development</dc:title>
  <dc:creator>DonMonique</dc:creator>
  <cp:lastModifiedBy>Wood, Nollie P.</cp:lastModifiedBy>
  <cp:revision>595</cp:revision>
  <dcterms:created xsi:type="dcterms:W3CDTF">2009-07-27T16:47:25Z</dcterms:created>
  <dcterms:modified xsi:type="dcterms:W3CDTF">2015-07-17T17:08:17Z</dcterms:modified>
</cp:coreProperties>
</file>